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5" d="100"/>
          <a:sy n="135" d="100"/>
        </p:scale>
        <p:origin x="84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тыс. тг</c:v>
                </c:pt>
              </c:strCache>
            </c:strRef>
          </c:tx>
          <c:spPr>
            <a:solidFill>
              <a:srgbClr val="C0392B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818-4027-A070-2811F1F2850A}"/>
              </c:ext>
            </c:extLst>
          </c:dPt>
          <c:dPt>
            <c:idx val="1"/>
            <c:invertIfNegative val="0"/>
            <c:bubble3D val="0"/>
            <c:spPr>
              <a:solidFill>
                <a:srgbClr val="1B4F7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6818-4027-A070-2811F1F2850A}"/>
              </c:ext>
            </c:extLst>
          </c:dPt>
          <c:dPt>
            <c:idx val="2"/>
            <c:invertIfNegative val="0"/>
            <c:bubble3D val="0"/>
            <c:spPr>
              <a:solidFill>
                <a:srgbClr val="1B4F7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6818-4027-A070-2811F1F2850A}"/>
              </c:ext>
            </c:extLst>
          </c:dPt>
          <c:dPt>
            <c:idx val="3"/>
            <c:invertIfNegative val="0"/>
            <c:bubble3D val="0"/>
            <c:spPr>
              <a:solidFill>
                <a:srgbClr val="D4680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6818-4027-A070-2811F1F2850A}"/>
              </c:ext>
            </c:extLst>
          </c:dPt>
          <c:dPt>
            <c:idx val="4"/>
            <c:invertIfNegative val="0"/>
            <c:bubble3D val="0"/>
            <c:spPr>
              <a:solidFill>
                <a:srgbClr val="909FA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6818-4027-A070-2811F1F2850A}"/>
              </c:ext>
            </c:extLst>
          </c:dPt>
          <c:dPt>
            <c:idx val="5"/>
            <c:invertIfNegative val="0"/>
            <c:bubble3D val="0"/>
            <c:spPr>
              <a:solidFill>
                <a:srgbClr val="909FA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6818-4027-A070-2811F1F2850A}"/>
              </c:ext>
            </c:extLst>
          </c:dPt>
          <c:dPt>
            <c:idx val="6"/>
            <c:invertIfNegative val="0"/>
            <c:bubble3D val="0"/>
            <c:spPr>
              <a:solidFill>
                <a:srgbClr val="909FA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6818-4027-A070-2811F1F2850A}"/>
              </c:ext>
            </c:extLst>
          </c:dPt>
          <c:dPt>
            <c:idx val="7"/>
            <c:invertIfNegative val="0"/>
            <c:bubble3D val="0"/>
            <c:spPr>
              <a:solidFill>
                <a:srgbClr val="1B4F7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F-6818-4027-A070-2811F1F2850A}"/>
              </c:ext>
            </c:extLst>
          </c:dPt>
          <c:dPt>
            <c:idx val="8"/>
            <c:invertIfNegative val="0"/>
            <c:bubble3D val="0"/>
            <c:spPr>
              <a:solidFill>
                <a:srgbClr val="D4680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1-6818-4027-A070-2811F1F2850A}"/>
              </c:ext>
            </c:extLst>
          </c:dPt>
          <c:dPt>
            <c:idx val="9"/>
            <c:invertIfNegative val="0"/>
            <c:bubble3D val="0"/>
            <c:spPr>
              <a:solidFill>
                <a:srgbClr val="C8D6DF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3-6818-4027-A070-2811F1F2850A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50" b="0" i="0" u="none" strike="noStrike">
                    <a:solidFill>
                      <a:srgbClr val="0D1B2A"/>
                    </a:solidFill>
                    <a:latin typeface="Arial"/>
                  </a:defRPr>
                </a:pPr>
                <a:endParaRPr lang="LID4096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Juniper
(Arlan SI)</c:v>
                </c:pt>
                <c:pt idx="1">
                  <c:v>Cisco</c:v>
                </c:pt>
                <c:pt idx="2">
                  <c:v>Huawei</c:v>
                </c:pt>
                <c:pt idx="3">
                  <c:v>Iskratel
(Iskracom)</c:v>
                </c:pt>
                <c:pt idx="4">
                  <c:v>СОРМ</c:v>
                </c:pt>
                <c:pt idx="5">
                  <c:v>Ribbon/
Nortel</c:v>
                </c:pt>
                <c:pt idx="6">
                  <c:v>Lifestream
(IPTV/TV+)</c:v>
                </c:pt>
                <c:pt idx="7">
                  <c:v>Nokia</c:v>
                </c:pt>
                <c:pt idx="8">
                  <c:v>Calix
(Digibased)</c:v>
                </c:pt>
                <c:pt idx="9">
                  <c:v>Прочие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2795</c:v>
                </c:pt>
                <c:pt idx="1">
                  <c:v>1967</c:v>
                </c:pt>
                <c:pt idx="2">
                  <c:v>1271</c:v>
                </c:pt>
                <c:pt idx="3">
                  <c:v>1153</c:v>
                </c:pt>
                <c:pt idx="4">
                  <c:v>943</c:v>
                </c:pt>
                <c:pt idx="5">
                  <c:v>782</c:v>
                </c:pt>
                <c:pt idx="6">
                  <c:v>665</c:v>
                </c:pt>
                <c:pt idx="7">
                  <c:v>553</c:v>
                </c:pt>
                <c:pt idx="8">
                  <c:v>535</c:v>
                </c:pt>
                <c:pt idx="9">
                  <c:v>736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6818-4027-A070-2811F1F2850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50" b="0" i="0" u="none" strike="noStrike">
                <a:solidFill>
                  <a:srgbClr val="0D1B2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0E8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8899A6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9017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02920" cy="5148072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3" name="Text 1"/>
          <p:cNvSpPr/>
          <p:nvPr/>
        </p:nvSpPr>
        <p:spPr>
          <a:xfrm>
            <a:off x="749808" y="685800"/>
            <a:ext cx="8046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ОПТИМИЗАЦИЯ РАСХОДОВ</a:t>
            </a:r>
            <a:endParaRPr lang="en-US" sz="3000" dirty="0"/>
          </a:p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ТЕХНИЧЕСКУЮ ПОДДЕРЖКУ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49808" y="2029968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8EAE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Объединение «Дивизион «Сеть» (ОДС)  ·  АО «Казахтелеком»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49808" y="2880360"/>
            <a:ext cx="1828800" cy="1261872"/>
          </a:xfrm>
          <a:prstGeom prst="rect">
            <a:avLst/>
          </a:prstGeom>
          <a:solidFill>
            <a:srgbClr val="142433"/>
          </a:solidFill>
          <a:ln w="12700">
            <a:solidFill>
              <a:srgbClr val="1E3A52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6" name="Text 4"/>
          <p:cNvSpPr/>
          <p:nvPr/>
        </p:nvSpPr>
        <p:spPr>
          <a:xfrm>
            <a:off x="749808" y="2944368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4,0 </a:t>
            </a:r>
            <a:r>
              <a:rPr lang="en-US" sz="19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млрд</a:t>
            </a: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9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тг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49808" y="356616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C8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Среднегодовой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6C8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бюджет ТП ОДС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2761488" y="2880360"/>
            <a:ext cx="1828800" cy="1261872"/>
          </a:xfrm>
          <a:prstGeom prst="rect">
            <a:avLst/>
          </a:prstGeom>
          <a:solidFill>
            <a:srgbClr val="142433"/>
          </a:solidFill>
          <a:ln w="12700">
            <a:solidFill>
              <a:srgbClr val="1E3A52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9" name="Text 7"/>
          <p:cNvSpPr/>
          <p:nvPr/>
        </p:nvSpPr>
        <p:spPr>
          <a:xfrm>
            <a:off x="2761488" y="2944368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</a:t>
            </a:r>
            <a:r>
              <a:rPr lang="ru-RU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2761488" y="356616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ru-RU" sz="850" dirty="0">
                <a:solidFill>
                  <a:srgbClr val="6C8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Договоров в год </a:t>
            </a:r>
          </a:p>
          <a:p>
            <a:pPr marL="0" indent="0" algn="ctr">
              <a:buNone/>
            </a:pPr>
            <a:r>
              <a:rPr lang="ru-RU" sz="850" dirty="0">
                <a:solidFill>
                  <a:srgbClr val="6C8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(среднее)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4773168" y="2880360"/>
            <a:ext cx="1828800" cy="1261872"/>
          </a:xfrm>
          <a:prstGeom prst="rect">
            <a:avLst/>
          </a:prstGeom>
          <a:solidFill>
            <a:srgbClr val="142433"/>
          </a:solidFill>
          <a:ln w="12700">
            <a:solidFill>
              <a:srgbClr val="1E3A52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2" name="Text 10"/>
          <p:cNvSpPr/>
          <p:nvPr/>
        </p:nvSpPr>
        <p:spPr>
          <a:xfrm>
            <a:off x="4773168" y="2944368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</a:t>
            </a:r>
            <a:r>
              <a:rPr lang="ru-RU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773168" y="356616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C8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Расходов через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 err="1">
                <a:solidFill>
                  <a:srgbClr val="6C8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посредников</a:t>
            </a:r>
            <a:r>
              <a:rPr lang="ru-RU" sz="850" dirty="0">
                <a:solidFill>
                  <a:srgbClr val="6C8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  <a:p>
            <a:pPr algn="ctr"/>
            <a:r>
              <a:rPr lang="ru-RU" sz="850" dirty="0">
                <a:solidFill>
                  <a:srgbClr val="6C8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(среднее)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6784848" y="2880360"/>
            <a:ext cx="1828800" cy="1261872"/>
          </a:xfrm>
          <a:prstGeom prst="rect">
            <a:avLst/>
          </a:prstGeom>
          <a:solidFill>
            <a:srgbClr val="142433"/>
          </a:solidFill>
          <a:ln w="12700">
            <a:solidFill>
              <a:srgbClr val="1E3A52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5" name="Text 13"/>
          <p:cNvSpPr/>
          <p:nvPr/>
        </p:nvSpPr>
        <p:spPr>
          <a:xfrm>
            <a:off x="6784848" y="2944368"/>
            <a:ext cx="1828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≥15%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6784848" y="356616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C8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Целевое снижение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6C8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расходов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0" y="482803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3A5A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Рабочая группа · Распоряжение № 96 от 27.03.2026 · Май 2026 г.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8072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3" name="Text 1"/>
          <p:cNvSpPr/>
          <p:nvPr/>
        </p:nvSpPr>
        <p:spPr>
          <a:xfrm>
            <a:off x="320040" y="164592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Рабочая группа по снижению расходов на ТП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Создана по Распоряжению № 96 </a:t>
            </a:r>
            <a:r>
              <a:rPr lang="en-US" sz="1000" i="1" dirty="0" err="1">
                <a:solidFill>
                  <a:srgbClr val="8899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</a:t>
            </a:r>
            <a:r>
              <a:rPr lang="en-US" sz="1000" i="1" dirty="0">
                <a:solidFill>
                  <a:srgbClr val="8899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27.03.2026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320040" y="969264"/>
            <a:ext cx="8503920" cy="20117"/>
          </a:xfrm>
          <a:prstGeom prst="rect">
            <a:avLst/>
          </a:prstGeom>
          <a:solidFill>
            <a:srgbClr val="D6E0E8"/>
          </a:solidFill>
          <a:ln w="12700">
            <a:solidFill>
              <a:srgbClr val="D6E0E8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6" name="Shape 4"/>
          <p:cNvSpPr/>
          <p:nvPr/>
        </p:nvSpPr>
        <p:spPr>
          <a:xfrm>
            <a:off x="320040" y="1078992"/>
            <a:ext cx="3794760" cy="3520440"/>
          </a:xfrm>
          <a:prstGeom prst="rect">
            <a:avLst/>
          </a:prstGeom>
          <a:solidFill>
            <a:srgbClr val="F0F4F8"/>
          </a:solidFill>
          <a:ln w="12700">
            <a:solidFill>
              <a:srgbClr val="D6E0E8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7" name="Text 5"/>
          <p:cNvSpPr/>
          <p:nvPr/>
        </p:nvSpPr>
        <p:spPr>
          <a:xfrm>
            <a:off x="502920" y="1170432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Распоряжение № 96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02920" y="1463040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1B4F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 марта 2026 года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75488" y="1837944"/>
            <a:ext cx="219456" cy="219456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LID4096" dirty="0"/>
          </a:p>
        </p:txBody>
      </p:sp>
      <p:sp>
        <p:nvSpPr>
          <p:cNvPr id="10" name="Text 8"/>
          <p:cNvSpPr/>
          <p:nvPr/>
        </p:nvSpPr>
        <p:spPr>
          <a:xfrm>
            <a:off x="768096" y="1755648"/>
            <a:ext cx="32186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Создать Рабочую группу по снижению расходов на ТП систем и оборудования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475488" y="2313432"/>
            <a:ext cx="219456" cy="219456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2" name="Text 10"/>
          <p:cNvSpPr/>
          <p:nvPr/>
        </p:nvSpPr>
        <p:spPr>
          <a:xfrm>
            <a:off x="768096" y="2231136"/>
            <a:ext cx="32186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Срок работы: с даты издания до 31.12.2026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75488" y="2788920"/>
            <a:ext cx="219456" cy="219456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4" name="Text 12"/>
          <p:cNvSpPr/>
          <p:nvPr/>
        </p:nvSpPr>
        <p:spPr>
          <a:xfrm>
            <a:off x="768096" y="2706624"/>
            <a:ext cx="32186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Руководитель: УД по финансовому контролю и рискам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475488" y="3264408"/>
            <a:ext cx="219456" cy="219456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6" name="Text 14"/>
          <p:cNvSpPr/>
          <p:nvPr/>
        </p:nvSpPr>
        <p:spPr>
          <a:xfrm>
            <a:off x="768096" y="3182112"/>
            <a:ext cx="32186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Секретарь: Менеджер ДФК (с правом голоса)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475488" y="3739896"/>
            <a:ext cx="219456" cy="219456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8" name="Text 16"/>
          <p:cNvSpPr/>
          <p:nvPr/>
        </p:nvSpPr>
        <p:spPr>
          <a:xfrm>
            <a:off x="768096" y="3657600"/>
            <a:ext cx="32186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Представить итоговый отчёт Председателю Правления до 31.12.2026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343400" y="1078992"/>
            <a:ext cx="4480560" cy="3520440"/>
          </a:xfrm>
          <a:prstGeom prst="rect">
            <a:avLst/>
          </a:prstGeom>
          <a:solidFill>
            <a:srgbClr val="F0F4F8"/>
          </a:solidFill>
          <a:ln w="12700">
            <a:solidFill>
              <a:srgbClr val="D6E0E8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20" name="Text 18"/>
          <p:cNvSpPr/>
          <p:nvPr/>
        </p:nvSpPr>
        <p:spPr>
          <a:xfrm>
            <a:off x="4526280" y="1170432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Состав Рабочей группы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526280" y="1554480"/>
            <a:ext cx="1417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B4F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Руководитель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5961888" y="1554480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УД по финансовому контролю и рискам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4526280" y="1947672"/>
            <a:ext cx="4114800" cy="16459"/>
          </a:xfrm>
          <a:prstGeom prst="rect">
            <a:avLst/>
          </a:prstGeom>
          <a:solidFill>
            <a:srgbClr val="D6E0E8"/>
          </a:solidFill>
          <a:ln w="12700">
            <a:solidFill>
              <a:srgbClr val="D6E0E8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24" name="Text 22"/>
          <p:cNvSpPr/>
          <p:nvPr/>
        </p:nvSpPr>
        <p:spPr>
          <a:xfrm>
            <a:off x="4526280" y="2011680"/>
            <a:ext cx="1417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B4F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Член РГ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5961888" y="2011680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УД по цифровой трансформации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4526280" y="2404872"/>
            <a:ext cx="4114800" cy="16459"/>
          </a:xfrm>
          <a:prstGeom prst="rect">
            <a:avLst/>
          </a:prstGeom>
          <a:solidFill>
            <a:srgbClr val="D6E0E8"/>
          </a:solidFill>
          <a:ln w="12700">
            <a:solidFill>
              <a:srgbClr val="D6E0E8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27" name="Text 25"/>
          <p:cNvSpPr/>
          <p:nvPr/>
        </p:nvSpPr>
        <p:spPr>
          <a:xfrm>
            <a:off x="4526280" y="2468880"/>
            <a:ext cx="1417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B4F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Член РГ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5961888" y="2468880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 err="1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Директор</a:t>
            </a:r>
            <a:r>
              <a:rPr lang="en-US" sz="90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u-RU" sz="90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ДОЭ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4526280" y="2862072"/>
            <a:ext cx="4114800" cy="16459"/>
          </a:xfrm>
          <a:prstGeom prst="rect">
            <a:avLst/>
          </a:prstGeom>
          <a:solidFill>
            <a:srgbClr val="D6E0E8"/>
          </a:solidFill>
          <a:ln w="12700">
            <a:solidFill>
              <a:srgbClr val="D6E0E8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30" name="Text 28"/>
          <p:cNvSpPr/>
          <p:nvPr/>
        </p:nvSpPr>
        <p:spPr>
          <a:xfrm>
            <a:off x="4526280" y="2926080"/>
            <a:ext cx="1417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B4F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Член РГ / Секретарь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5961888" y="2926080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Мусин Е.М. — ДФК ЦА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4526280" y="3319272"/>
            <a:ext cx="4114800" cy="16459"/>
          </a:xfrm>
          <a:prstGeom prst="rect">
            <a:avLst/>
          </a:prstGeom>
          <a:solidFill>
            <a:srgbClr val="D6E0E8"/>
          </a:solidFill>
          <a:ln w="12700">
            <a:solidFill>
              <a:srgbClr val="D6E0E8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33" name="Text 31"/>
          <p:cNvSpPr/>
          <p:nvPr/>
        </p:nvSpPr>
        <p:spPr>
          <a:xfrm>
            <a:off x="4526280" y="3383280"/>
            <a:ext cx="1417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B4F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Член РГ</a:t>
            </a:r>
            <a:endParaRPr lang="en-US" sz="850" dirty="0"/>
          </a:p>
        </p:txBody>
      </p:sp>
      <p:sp>
        <p:nvSpPr>
          <p:cNvPr id="34" name="Text 32"/>
          <p:cNvSpPr/>
          <p:nvPr/>
        </p:nvSpPr>
        <p:spPr>
          <a:xfrm>
            <a:off x="5961888" y="3383280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Директор по развитию корп. систем (ДИТ)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4526280" y="3776472"/>
            <a:ext cx="4114800" cy="16459"/>
          </a:xfrm>
          <a:prstGeom prst="rect">
            <a:avLst/>
          </a:prstGeom>
          <a:solidFill>
            <a:srgbClr val="D6E0E8"/>
          </a:solidFill>
          <a:ln w="12700">
            <a:solidFill>
              <a:srgbClr val="D6E0E8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36" name="Text 34"/>
          <p:cNvSpPr/>
          <p:nvPr/>
        </p:nvSpPr>
        <p:spPr>
          <a:xfrm>
            <a:off x="4526280" y="3840480"/>
            <a:ext cx="1417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B4F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Технический эксперт</a:t>
            </a:r>
            <a:endParaRPr lang="en-US" sz="850" dirty="0"/>
          </a:p>
        </p:txBody>
      </p:sp>
      <p:sp>
        <p:nvSpPr>
          <p:cNvPr id="37" name="Text 35"/>
          <p:cNvSpPr/>
          <p:nvPr/>
        </p:nvSpPr>
        <p:spPr>
          <a:xfrm>
            <a:off x="5961888" y="3840480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Байдилдаев Г.Б. — JNCIE-SP #2767</a:t>
            </a:r>
            <a:endParaRPr lang="en-US" sz="900" dirty="0"/>
          </a:p>
        </p:txBody>
      </p:sp>
      <p:sp>
        <p:nvSpPr>
          <p:cNvPr id="38" name="Shape 36"/>
          <p:cNvSpPr/>
          <p:nvPr/>
        </p:nvSpPr>
        <p:spPr>
          <a:xfrm>
            <a:off x="4526280" y="4233672"/>
            <a:ext cx="4114800" cy="16459"/>
          </a:xfrm>
          <a:prstGeom prst="rect">
            <a:avLst/>
          </a:prstGeom>
          <a:solidFill>
            <a:srgbClr val="D6E0E8"/>
          </a:solidFill>
          <a:ln w="12700">
            <a:solidFill>
              <a:srgbClr val="D6E0E8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39" name="Text 37"/>
          <p:cNvSpPr/>
          <p:nvPr/>
        </p:nvSpPr>
        <p:spPr>
          <a:xfrm>
            <a:off x="4526280" y="4297680"/>
            <a:ext cx="1417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B4F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Технический эксперт</a:t>
            </a:r>
            <a:endParaRPr lang="en-US" sz="850" dirty="0"/>
          </a:p>
        </p:txBody>
      </p:sp>
      <p:sp>
        <p:nvSpPr>
          <p:cNvPr id="40" name="Text 38"/>
          <p:cNvSpPr/>
          <p:nvPr/>
        </p:nvSpPr>
        <p:spPr>
          <a:xfrm>
            <a:off x="5961888" y="4297680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Рахимжанов А.А. — JNCIE-SP + CCNP SP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8072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3" name="Text 1"/>
          <p:cNvSpPr/>
          <p:nvPr/>
        </p:nvSpPr>
        <p:spPr>
          <a:xfrm>
            <a:off x="320040" y="164592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Структура расходов по вендорам (2023–2026)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101 договор · 12 426 000 тыс. тг нарастающим итогом · ~4 000 000 тыс. тг/год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320040" y="898384"/>
            <a:ext cx="8503920" cy="20117"/>
          </a:xfrm>
          <a:prstGeom prst="rect">
            <a:avLst/>
          </a:prstGeom>
          <a:solidFill>
            <a:srgbClr val="D6E0E8"/>
          </a:solidFill>
          <a:ln w="12700">
            <a:solidFill>
              <a:srgbClr val="D6E0E8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graphicFrame>
        <p:nvGraphicFramePr>
          <p:cNvPr id="6" name="Chart 0"/>
          <p:cNvGraphicFramePr/>
          <p:nvPr>
            <p:extLst>
              <p:ext uri="{D42A27DB-BD31-4B8C-83A1-F6EECF244321}">
                <p14:modId xmlns:p14="http://schemas.microsoft.com/office/powerpoint/2010/main" val="1692982194"/>
              </p:ext>
            </p:extLst>
          </p:nvPr>
        </p:nvGraphicFramePr>
        <p:xfrm>
          <a:off x="274320" y="934253"/>
          <a:ext cx="5303520" cy="384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/>
          <p:nvPr/>
        </p:nvSpPr>
        <p:spPr>
          <a:xfrm>
            <a:off x="5806440" y="920077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Категории поставщиков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5806440" y="1240117"/>
            <a:ext cx="3017520" cy="438912"/>
          </a:xfrm>
          <a:prstGeom prst="rect">
            <a:avLst/>
          </a:prstGeom>
          <a:solidFill>
            <a:srgbClr val="F0F4F8"/>
          </a:solidFill>
          <a:ln w="12700">
            <a:solidFill>
              <a:srgbClr val="D6E0E8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9" name="Shape 6"/>
          <p:cNvSpPr/>
          <p:nvPr/>
        </p:nvSpPr>
        <p:spPr>
          <a:xfrm>
            <a:off x="5806440" y="1240117"/>
            <a:ext cx="54864" cy="438912"/>
          </a:xfrm>
          <a:prstGeom prst="rect">
            <a:avLst/>
          </a:prstGeom>
          <a:solidFill>
            <a:srgbClr val="1A7F4B"/>
          </a:solidFill>
          <a:ln w="12700">
            <a:solidFill>
              <a:srgbClr val="1A7F4B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0" name="Text 7"/>
          <p:cNvSpPr/>
          <p:nvPr/>
        </p:nvSpPr>
        <p:spPr>
          <a:xfrm>
            <a:off x="5943600" y="1258405"/>
            <a:ext cx="1508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Прямой контракт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7470648" y="1258405"/>
            <a:ext cx="804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4 456 000 тыс.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8293608" y="1258405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A7F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36%</a:t>
            </a:r>
            <a:endParaRPr lang="en-US" sz="900" dirty="0"/>
          </a:p>
        </p:txBody>
      </p:sp>
      <p:sp>
        <p:nvSpPr>
          <p:cNvPr id="13" name="Shape 10"/>
          <p:cNvSpPr/>
          <p:nvPr/>
        </p:nvSpPr>
        <p:spPr>
          <a:xfrm>
            <a:off x="5806440" y="1733893"/>
            <a:ext cx="3017520" cy="438912"/>
          </a:xfrm>
          <a:prstGeom prst="rect">
            <a:avLst/>
          </a:prstGeom>
          <a:solidFill>
            <a:srgbClr val="F0F4F8"/>
          </a:solidFill>
          <a:ln w="12700">
            <a:solidFill>
              <a:srgbClr val="D6E0E8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4" name="Shape 11"/>
          <p:cNvSpPr/>
          <p:nvPr/>
        </p:nvSpPr>
        <p:spPr>
          <a:xfrm>
            <a:off x="5806440" y="1733893"/>
            <a:ext cx="54864" cy="438912"/>
          </a:xfrm>
          <a:prstGeom prst="rect">
            <a:avLst/>
          </a:prstGeom>
          <a:solidFill>
            <a:srgbClr val="D4680A"/>
          </a:solidFill>
          <a:ln w="12700">
            <a:solidFill>
              <a:srgbClr val="D4680A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5" name="Text 12"/>
          <p:cNvSpPr/>
          <p:nvPr/>
        </p:nvSpPr>
        <p:spPr>
          <a:xfrm>
            <a:off x="5943600" y="1752181"/>
            <a:ext cx="1508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Через посредника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7470648" y="1752181"/>
            <a:ext cx="804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3 483 000 тыс.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8293608" y="1752181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468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28%</a:t>
            </a:r>
            <a:endParaRPr lang="en-US" sz="900" dirty="0"/>
          </a:p>
        </p:txBody>
      </p:sp>
      <p:sp>
        <p:nvSpPr>
          <p:cNvPr id="18" name="Shape 15"/>
          <p:cNvSpPr/>
          <p:nvPr/>
        </p:nvSpPr>
        <p:spPr>
          <a:xfrm>
            <a:off x="5806440" y="2227669"/>
            <a:ext cx="3017520" cy="438912"/>
          </a:xfrm>
          <a:prstGeom prst="rect">
            <a:avLst/>
          </a:prstGeom>
          <a:solidFill>
            <a:srgbClr val="F0F4F8"/>
          </a:solidFill>
          <a:ln w="12700">
            <a:solidFill>
              <a:srgbClr val="D6E0E8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9" name="Shape 16"/>
          <p:cNvSpPr/>
          <p:nvPr/>
        </p:nvSpPr>
        <p:spPr>
          <a:xfrm>
            <a:off x="5806440" y="2227669"/>
            <a:ext cx="54864" cy="438912"/>
          </a:xfrm>
          <a:prstGeom prst="rect">
            <a:avLst/>
          </a:prstGeom>
          <a:solidFill>
            <a:srgbClr val="1B4F72"/>
          </a:solidFill>
          <a:ln w="12700">
            <a:solidFill>
              <a:srgbClr val="1B4F72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20" name="Text 17"/>
          <p:cNvSpPr/>
          <p:nvPr/>
        </p:nvSpPr>
        <p:spPr>
          <a:xfrm>
            <a:off x="5943600" y="2245957"/>
            <a:ext cx="1508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Дистрибьютор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7470648" y="2245957"/>
            <a:ext cx="804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2 748 000 тыс.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8293608" y="2245957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B4F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22%</a:t>
            </a:r>
            <a:endParaRPr lang="en-US" sz="900" dirty="0"/>
          </a:p>
        </p:txBody>
      </p:sp>
      <p:sp>
        <p:nvSpPr>
          <p:cNvPr id="23" name="Shape 20"/>
          <p:cNvSpPr/>
          <p:nvPr/>
        </p:nvSpPr>
        <p:spPr>
          <a:xfrm>
            <a:off x="5806440" y="2721445"/>
            <a:ext cx="3017520" cy="438912"/>
          </a:xfrm>
          <a:prstGeom prst="rect">
            <a:avLst/>
          </a:prstGeom>
          <a:solidFill>
            <a:srgbClr val="F0F4F8"/>
          </a:solidFill>
          <a:ln w="12700">
            <a:solidFill>
              <a:srgbClr val="D6E0E8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24" name="Shape 21"/>
          <p:cNvSpPr/>
          <p:nvPr/>
        </p:nvSpPr>
        <p:spPr>
          <a:xfrm>
            <a:off x="5806440" y="2721445"/>
            <a:ext cx="54864" cy="438912"/>
          </a:xfrm>
          <a:prstGeom prst="rect">
            <a:avLst/>
          </a:prstGeom>
          <a:solidFill>
            <a:srgbClr val="8899A6"/>
          </a:solidFill>
          <a:ln w="12700">
            <a:solidFill>
              <a:srgbClr val="8899A6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25" name="Text 22"/>
          <p:cNvSpPr/>
          <p:nvPr/>
        </p:nvSpPr>
        <p:spPr>
          <a:xfrm>
            <a:off x="5943600" y="2739733"/>
            <a:ext cx="1508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СОРМ (не трогать)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7470648" y="2739733"/>
            <a:ext cx="804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943 000 тыс.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8293608" y="2739733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8899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8%</a:t>
            </a:r>
            <a:endParaRPr lang="en-US" sz="900" dirty="0"/>
          </a:p>
        </p:txBody>
      </p:sp>
      <p:sp>
        <p:nvSpPr>
          <p:cNvPr id="28" name="Shape 25"/>
          <p:cNvSpPr/>
          <p:nvPr/>
        </p:nvSpPr>
        <p:spPr>
          <a:xfrm>
            <a:off x="5806440" y="3215221"/>
            <a:ext cx="3017520" cy="438912"/>
          </a:xfrm>
          <a:prstGeom prst="rect">
            <a:avLst/>
          </a:prstGeom>
          <a:solidFill>
            <a:srgbClr val="F0F4F8"/>
          </a:solidFill>
          <a:ln w="12700">
            <a:solidFill>
              <a:srgbClr val="D6E0E8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29" name="Shape 26"/>
          <p:cNvSpPr/>
          <p:nvPr/>
        </p:nvSpPr>
        <p:spPr>
          <a:xfrm>
            <a:off x="5806440" y="3215221"/>
            <a:ext cx="54864" cy="438912"/>
          </a:xfrm>
          <a:prstGeom prst="rect">
            <a:avLst/>
          </a:prstGeom>
          <a:solidFill>
            <a:srgbClr val="8899A6"/>
          </a:solidFill>
          <a:ln w="12700">
            <a:solidFill>
              <a:srgbClr val="8899A6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30" name="Text 27"/>
          <p:cNvSpPr/>
          <p:nvPr/>
        </p:nvSpPr>
        <p:spPr>
          <a:xfrm>
            <a:off x="5943600" y="3233509"/>
            <a:ext cx="1508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Прочее</a:t>
            </a:r>
            <a:endParaRPr lang="en-US" sz="900" dirty="0"/>
          </a:p>
        </p:txBody>
      </p:sp>
      <p:sp>
        <p:nvSpPr>
          <p:cNvPr id="31" name="Text 28"/>
          <p:cNvSpPr/>
          <p:nvPr/>
        </p:nvSpPr>
        <p:spPr>
          <a:xfrm>
            <a:off x="7470648" y="3233509"/>
            <a:ext cx="804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770 000 тыс.</a:t>
            </a:r>
            <a:endParaRPr lang="en-US" sz="900" dirty="0"/>
          </a:p>
        </p:txBody>
      </p:sp>
      <p:sp>
        <p:nvSpPr>
          <p:cNvPr id="32" name="Text 29"/>
          <p:cNvSpPr/>
          <p:nvPr/>
        </p:nvSpPr>
        <p:spPr>
          <a:xfrm>
            <a:off x="8293608" y="3233509"/>
            <a:ext cx="4754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8899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6%</a:t>
            </a:r>
            <a:endParaRPr lang="en-US" sz="900" dirty="0"/>
          </a:p>
        </p:txBody>
      </p:sp>
      <p:sp>
        <p:nvSpPr>
          <p:cNvPr id="33" name="Shape 30"/>
          <p:cNvSpPr/>
          <p:nvPr/>
        </p:nvSpPr>
        <p:spPr>
          <a:xfrm>
            <a:off x="5806440" y="3800437"/>
            <a:ext cx="3017520" cy="757386"/>
          </a:xfrm>
          <a:prstGeom prst="rect">
            <a:avLst/>
          </a:prstGeom>
          <a:solidFill>
            <a:srgbClr val="FFF5F5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34" name="Text 31"/>
          <p:cNvSpPr/>
          <p:nvPr/>
        </p:nvSpPr>
        <p:spPr>
          <a:xfrm>
            <a:off x="5925312" y="3855301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Arlan SI — агент Juniper в Казахстане
</a:t>
            </a:r>
            <a:r>
              <a:rPr lang="en-US" sz="90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2023: 866 000 тыс. тг  ·  2024: 913 000 тыс. тг  ·  2026: 1 017 000 тыс. тг
</a:t>
            </a:r>
            <a:r>
              <a:rPr lang="en-US" sz="850" i="1" dirty="0">
                <a:solidFill>
                  <a:srgbClr val="8899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Ежегодный рост ~10%  ·  Единственный Elite Partner</a:t>
            </a:r>
            <a:endParaRPr lang="en-US" sz="950" dirty="0"/>
          </a:p>
        </p:txBody>
      </p:sp>
      <p:sp>
        <p:nvSpPr>
          <p:cNvPr id="35" name="Text 2">
            <a:extLst>
              <a:ext uri="{FF2B5EF4-FFF2-40B4-BE49-F238E27FC236}">
                <a16:creationId xmlns:a16="http://schemas.microsoft.com/office/drawing/2014/main" id="{6B7F28E8-A9DE-4C89-0B88-63C91A05ED93}"/>
              </a:ext>
            </a:extLst>
          </p:cNvPr>
          <p:cNvSpPr/>
          <p:nvPr/>
        </p:nvSpPr>
        <p:spPr>
          <a:xfrm>
            <a:off x="314086" y="4788136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000" i="1" dirty="0">
                <a:solidFill>
                  <a:srgbClr val="8899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По 2026 году отражены только договоры, заключённые на январь–февраль 2026 г. Остальные договоры заключаются по мере истечения предыдущих в течение года.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8072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3" name="Text 1"/>
          <p:cNvSpPr/>
          <p:nvPr/>
        </p:nvSpPr>
        <p:spPr>
          <a:xfrm>
            <a:off x="320040" y="164592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Расходы по годам и вендорам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320040" y="552048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Источник: ДМТО · суммы в тыс. тг · 2026 — </a:t>
            </a:r>
            <a:r>
              <a:rPr lang="en-US" sz="1000" i="1" dirty="0" err="1">
                <a:solidFill>
                  <a:srgbClr val="8899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тольк</a:t>
            </a:r>
            <a:r>
              <a:rPr lang="ru-RU" sz="1000" i="1" dirty="0">
                <a:solidFill>
                  <a:srgbClr val="8899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r>
              <a:rPr lang="en-US" sz="1000" i="1" dirty="0">
                <a:solidFill>
                  <a:srgbClr val="8899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 янв–фев (неполный год)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320040" y="848768"/>
            <a:ext cx="8503920" cy="20117"/>
          </a:xfrm>
          <a:prstGeom prst="rect">
            <a:avLst/>
          </a:prstGeom>
          <a:solidFill>
            <a:srgbClr val="D6E0E8"/>
          </a:solidFill>
          <a:ln w="12700">
            <a:solidFill>
              <a:srgbClr val="D6E0E8"/>
            </a:solidFill>
            <a:prstDash val="solid"/>
          </a:ln>
        </p:spPr>
        <p:txBody>
          <a:bodyPr/>
          <a:lstStyle/>
          <a:p>
            <a:r>
              <a:rPr lang="ru-RU" dirty="0"/>
              <a:t>…..</a:t>
            </a:r>
            <a:endParaRPr lang="LID4096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3F16F637-835F-D129-778C-B8981CC99FDD}"/>
              </a:ext>
            </a:extLst>
          </p:cNvPr>
          <p:cNvGrpSpPr/>
          <p:nvPr/>
        </p:nvGrpSpPr>
        <p:grpSpPr>
          <a:xfrm>
            <a:off x="342900" y="958496"/>
            <a:ext cx="8458200" cy="804672"/>
            <a:chOff x="274320" y="1078992"/>
            <a:chExt cx="8458200" cy="804672"/>
          </a:xfrm>
        </p:grpSpPr>
        <p:sp>
          <p:nvSpPr>
            <p:cNvPr id="6" name="Shape 4"/>
            <p:cNvSpPr/>
            <p:nvPr/>
          </p:nvSpPr>
          <p:spPr>
            <a:xfrm>
              <a:off x="274320" y="1078992"/>
              <a:ext cx="2011680" cy="804672"/>
            </a:xfrm>
            <a:prstGeom prst="rect">
              <a:avLst/>
            </a:prstGeom>
            <a:solidFill>
              <a:srgbClr val="F0F4F8"/>
            </a:solidFill>
            <a:ln w="12700">
              <a:solidFill>
                <a:srgbClr val="D6E0E8"/>
              </a:solidFill>
              <a:prstDash val="solid"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7" name="Text 5"/>
            <p:cNvSpPr/>
            <p:nvPr/>
          </p:nvSpPr>
          <p:spPr>
            <a:xfrm>
              <a:off x="274320" y="1170432"/>
              <a:ext cx="2011680" cy="41842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rgbClr val="0D1B2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4 158 000</a:t>
              </a:r>
              <a:endParaRPr lang="en-US" sz="22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274320" y="1545702"/>
              <a:ext cx="2011680" cy="30577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850" dirty="0">
                  <a:solidFill>
                    <a:srgbClr val="8899A6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2023  (25 позиций)</a:t>
              </a:r>
              <a:endParaRPr lang="en-US" sz="850" dirty="0"/>
            </a:p>
          </p:txBody>
        </p:sp>
        <p:sp>
          <p:nvSpPr>
            <p:cNvPr id="9" name="Shape 7"/>
            <p:cNvSpPr/>
            <p:nvPr/>
          </p:nvSpPr>
          <p:spPr>
            <a:xfrm>
              <a:off x="2423160" y="1078992"/>
              <a:ext cx="2011680" cy="804672"/>
            </a:xfrm>
            <a:prstGeom prst="rect">
              <a:avLst/>
            </a:prstGeom>
            <a:solidFill>
              <a:srgbClr val="F0F4F8"/>
            </a:solidFill>
            <a:ln w="12700">
              <a:solidFill>
                <a:srgbClr val="D6E0E8"/>
              </a:solidFill>
              <a:prstDash val="solid"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0" name="Text 8"/>
            <p:cNvSpPr/>
            <p:nvPr/>
          </p:nvSpPr>
          <p:spPr>
            <a:xfrm>
              <a:off x="2423160" y="1170432"/>
              <a:ext cx="2011680" cy="41842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rgbClr val="0D1B2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3 999 000</a:t>
              </a:r>
              <a:endParaRPr lang="en-US" sz="2200" dirty="0"/>
            </a:p>
          </p:txBody>
        </p:sp>
        <p:sp>
          <p:nvSpPr>
            <p:cNvPr id="11" name="Text 9"/>
            <p:cNvSpPr/>
            <p:nvPr/>
          </p:nvSpPr>
          <p:spPr>
            <a:xfrm>
              <a:off x="2423160" y="1545702"/>
              <a:ext cx="2011680" cy="30577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850" dirty="0">
                  <a:solidFill>
                    <a:srgbClr val="8899A6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2024  (36 позиций)</a:t>
              </a:r>
              <a:endParaRPr lang="en-US" sz="850" dirty="0"/>
            </a:p>
          </p:txBody>
        </p:sp>
        <p:sp>
          <p:nvSpPr>
            <p:cNvPr id="12" name="Shape 10"/>
            <p:cNvSpPr/>
            <p:nvPr/>
          </p:nvSpPr>
          <p:spPr>
            <a:xfrm>
              <a:off x="4572000" y="1078992"/>
              <a:ext cx="2011680" cy="804672"/>
            </a:xfrm>
            <a:prstGeom prst="rect">
              <a:avLst/>
            </a:prstGeom>
            <a:solidFill>
              <a:srgbClr val="F0F4F8"/>
            </a:solidFill>
            <a:ln w="12700">
              <a:solidFill>
                <a:srgbClr val="D6E0E8"/>
              </a:solidFill>
              <a:prstDash val="solid"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3" name="Text 11"/>
            <p:cNvSpPr/>
            <p:nvPr/>
          </p:nvSpPr>
          <p:spPr>
            <a:xfrm>
              <a:off x="4572000" y="1170432"/>
              <a:ext cx="2011680" cy="41842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rgbClr val="0D1B2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2 911 000</a:t>
              </a:r>
              <a:endParaRPr lang="en-US" sz="2200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4572000" y="1545702"/>
              <a:ext cx="2011680" cy="30577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850" dirty="0">
                  <a:solidFill>
                    <a:srgbClr val="8899A6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2025  (24 позиции)</a:t>
              </a:r>
              <a:endParaRPr lang="en-US" sz="850" dirty="0"/>
            </a:p>
          </p:txBody>
        </p:sp>
        <p:sp>
          <p:nvSpPr>
            <p:cNvPr id="15" name="Shape 13"/>
            <p:cNvSpPr/>
            <p:nvPr/>
          </p:nvSpPr>
          <p:spPr>
            <a:xfrm>
              <a:off x="6720840" y="1078992"/>
              <a:ext cx="2011680" cy="804672"/>
            </a:xfrm>
            <a:prstGeom prst="rect">
              <a:avLst/>
            </a:prstGeom>
            <a:solidFill>
              <a:srgbClr val="F0F4F8"/>
            </a:solidFill>
            <a:ln w="12700">
              <a:solidFill>
                <a:srgbClr val="D6E0E8"/>
              </a:solidFill>
              <a:prstDash val="solid"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6" name="Text 14"/>
            <p:cNvSpPr/>
            <p:nvPr/>
          </p:nvSpPr>
          <p:spPr>
            <a:xfrm>
              <a:off x="6720840" y="1170432"/>
              <a:ext cx="2011680" cy="41842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rgbClr val="0D1B2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1 358 000</a:t>
              </a:r>
              <a:endParaRPr lang="en-US" sz="2200" dirty="0"/>
            </a:p>
          </p:txBody>
        </p:sp>
        <p:sp>
          <p:nvSpPr>
            <p:cNvPr id="17" name="Text 15"/>
            <p:cNvSpPr/>
            <p:nvPr/>
          </p:nvSpPr>
          <p:spPr>
            <a:xfrm>
              <a:off x="6720840" y="1545702"/>
              <a:ext cx="2011680" cy="30577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850" dirty="0">
                  <a:solidFill>
                    <a:srgbClr val="8899A6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2026 янв–фев</a:t>
              </a:r>
              <a:endParaRPr lang="en-US" sz="850" dirty="0"/>
            </a:p>
          </p:txBody>
        </p:sp>
      </p:grp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9780420"/>
              </p:ext>
            </p:extLst>
          </p:nvPr>
        </p:nvGraphicFramePr>
        <p:xfrm>
          <a:off x="320039" y="1827176"/>
          <a:ext cx="8503918" cy="2962656"/>
        </p:xfrm>
        <a:graphic>
          <a:graphicData uri="http://schemas.openxmlformats.org/drawingml/2006/table">
            <a:tbl>
              <a:tblPr/>
              <a:tblGrid>
                <a:gridCol w="2365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36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36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36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36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62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079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68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Вендор / Поставщик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Итого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Статус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Juniper (ТОО Arlan SI)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866 000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913 000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1 017 000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2 795 000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D4680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Посредник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Cisco International Ltd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685 000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647 000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635 000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1 967 000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A7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Прямой ✓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Huawei Казахстан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440 000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440 000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391 000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1 271 000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A7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Прямой ✓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Iskratel (Iskracom)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385 000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448 000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320 000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1 153 000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D4680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Посредник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СОРМ (LVE, 7GEN, UNITECH)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378 000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462 000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98 000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943 000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🔒 Не трогать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Ribbon / NGN Nortel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368 000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414 000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782 000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D4680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EOS ↗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Lifestream (IPTV/TV+)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222 000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222 000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222 000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665 000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A7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Прямой ✓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Nokia (Нокиа KZ)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224 000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213 000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553 000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A7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Прямой ✓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Calix (Digibased-Almaty)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288 000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535 000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D4680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Посредник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Прочие (Gilat, ECI, ремонт)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573 000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352 000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498 000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121 000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1 544 000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Аудит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ИТОГО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4 158 000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3 999 000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2 911 000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1 358 000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12 426 000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9" name="Text 2">
            <a:extLst>
              <a:ext uri="{FF2B5EF4-FFF2-40B4-BE49-F238E27FC236}">
                <a16:creationId xmlns:a16="http://schemas.microsoft.com/office/drawing/2014/main" id="{84464E0E-0AFB-33C1-9D71-26768D488385}"/>
              </a:ext>
            </a:extLst>
          </p:cNvPr>
          <p:cNvSpPr/>
          <p:nvPr/>
        </p:nvSpPr>
        <p:spPr>
          <a:xfrm>
            <a:off x="314086" y="4851928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000" i="1" dirty="0">
                <a:solidFill>
                  <a:srgbClr val="8899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По 2026 году отражены только договоры, заключённые на январь–февраль 2026 г. Остальные договоры заключаются по мере истечения предыдущих в течение года.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8072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3" name="Text 1"/>
          <p:cNvSpPr/>
          <p:nvPr/>
        </p:nvSpPr>
        <p:spPr>
          <a:xfrm>
            <a:off x="320040" y="164592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91% инцидентов закрывается силами АО "Казахтелеком" — без вендора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3 256 проблемных билетов · все направления ОДС · апрель 2026 г.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320040" y="969264"/>
            <a:ext cx="8503920" cy="20117"/>
          </a:xfrm>
          <a:prstGeom prst="rect">
            <a:avLst/>
          </a:prstGeom>
          <a:solidFill>
            <a:srgbClr val="D6E0E8"/>
          </a:solidFill>
          <a:ln w="12700">
            <a:solidFill>
              <a:srgbClr val="D6E0E8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6" name="Shape 4"/>
          <p:cNvSpPr/>
          <p:nvPr/>
        </p:nvSpPr>
        <p:spPr>
          <a:xfrm>
            <a:off x="274320" y="1078992"/>
            <a:ext cx="2011680" cy="841248"/>
          </a:xfrm>
          <a:prstGeom prst="rect">
            <a:avLst/>
          </a:prstGeom>
          <a:solidFill>
            <a:srgbClr val="F0F4F8"/>
          </a:solidFill>
          <a:ln w="12700">
            <a:solidFill>
              <a:srgbClr val="D6E0E8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7" name="Text 5"/>
          <p:cNvSpPr/>
          <p:nvPr/>
        </p:nvSpPr>
        <p:spPr>
          <a:xfrm>
            <a:off x="274320" y="1170432"/>
            <a:ext cx="2011680" cy="437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3 256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274320" y="1566916"/>
            <a:ext cx="2011680" cy="3196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8899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Проблемных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8899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билетов всего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2423160" y="1078992"/>
            <a:ext cx="2011680" cy="841248"/>
          </a:xfrm>
          <a:prstGeom prst="rect">
            <a:avLst/>
          </a:prstGeom>
          <a:solidFill>
            <a:srgbClr val="EAF6EF"/>
          </a:solidFill>
          <a:ln w="12700">
            <a:solidFill>
              <a:srgbClr val="D6E0E8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0" name="Text 8"/>
          <p:cNvSpPr/>
          <p:nvPr/>
        </p:nvSpPr>
        <p:spPr>
          <a:xfrm>
            <a:off x="2423160" y="1170432"/>
            <a:ext cx="2011680" cy="437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91%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2423160" y="1566916"/>
            <a:ext cx="2011680" cy="3196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8899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Закрыто силами АО "Казахтелеком"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4572000" y="1078992"/>
            <a:ext cx="2011680" cy="841248"/>
          </a:xfrm>
          <a:prstGeom prst="rect">
            <a:avLst/>
          </a:prstGeom>
          <a:solidFill>
            <a:srgbClr val="F0F4F8"/>
          </a:solidFill>
          <a:ln w="12700">
            <a:solidFill>
              <a:srgbClr val="D6E0E8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3" name="Text 11"/>
          <p:cNvSpPr/>
          <p:nvPr/>
        </p:nvSpPr>
        <p:spPr>
          <a:xfrm>
            <a:off x="4572000" y="1170432"/>
            <a:ext cx="2011680" cy="437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9%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4572000" y="1566916"/>
            <a:ext cx="2011680" cy="3196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8899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Эскалировано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8899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внешнему вендору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6720840" y="1078992"/>
            <a:ext cx="2011680" cy="841248"/>
          </a:xfrm>
          <a:prstGeom prst="rect">
            <a:avLst/>
          </a:prstGeom>
          <a:solidFill>
            <a:srgbClr val="FFF8EC"/>
          </a:solidFill>
          <a:ln w="12700">
            <a:solidFill>
              <a:srgbClr val="D6E0E8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6" name="Text 14"/>
          <p:cNvSpPr/>
          <p:nvPr/>
        </p:nvSpPr>
        <p:spPr>
          <a:xfrm>
            <a:off x="6720840" y="1170432"/>
            <a:ext cx="2011680" cy="437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6720840" y="1566916"/>
            <a:ext cx="2011680" cy="3196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8899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P1 Juniper за весь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8899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анализируемый период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274320" y="202996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 направлениям ОДС</a:t>
            </a:r>
            <a:endParaRPr lang="en-US" sz="10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74320" y="2331720"/>
          <a:ext cx="3931920" cy="1609344"/>
        </p:xfrm>
        <a:graphic>
          <a:graphicData uri="http://schemas.openxmlformats.org/drawingml/2006/table">
            <a:tbl>
              <a:tblPr/>
              <a:tblGrid>
                <a:gridCol w="1874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5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46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Направление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ПБр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Самост.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Эскал.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RMA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ГК — голосовые коммутаторы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2 330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1A7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94,8%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5,2%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ПД — передача данных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1A7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83,5%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16,5%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СД — системы доступа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D4680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71,4%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28,6%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ИТОГО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3 256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1A7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91,0%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9,0%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" name="Shape 17"/>
          <p:cNvSpPr/>
          <p:nvPr/>
        </p:nvSpPr>
        <p:spPr>
          <a:xfrm>
            <a:off x="274320" y="3950208"/>
            <a:ext cx="3931920" cy="768096"/>
          </a:xfrm>
          <a:prstGeom prst="rect">
            <a:avLst/>
          </a:prstGeom>
          <a:solidFill>
            <a:srgbClr val="EAF6EF"/>
          </a:solidFill>
          <a:ln w="12700">
            <a:solidFill>
              <a:srgbClr val="1A7F4B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21" name="Text 18"/>
          <p:cNvSpPr/>
          <p:nvPr/>
        </p:nvSpPr>
        <p:spPr>
          <a:xfrm>
            <a:off x="411480" y="4005072"/>
            <a:ext cx="3657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Cisco — эталон самостоятельной поддержки: 186 ПБр, 97,8% закрыто без вендора, P1 = 0, RMA = 1. Доказывает: при наличии компетенций и прямого контракта зависимость от посредника отсутствует.</a:t>
            </a:r>
            <a:endParaRPr lang="en-US" sz="900" dirty="0"/>
          </a:p>
        </p:txBody>
      </p:sp>
      <p:sp>
        <p:nvSpPr>
          <p:cNvPr id="22" name="Shape 19"/>
          <p:cNvSpPr/>
          <p:nvPr/>
        </p:nvSpPr>
        <p:spPr>
          <a:xfrm>
            <a:off x="4407408" y="1993392"/>
            <a:ext cx="4416552" cy="2724912"/>
          </a:xfrm>
          <a:prstGeom prst="rect">
            <a:avLst/>
          </a:prstGeom>
          <a:solidFill>
            <a:srgbClr val="F0F4F8"/>
          </a:solidFill>
          <a:ln w="12700">
            <a:solidFill>
              <a:srgbClr val="D6E0E8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23" name="Text 20"/>
          <p:cNvSpPr/>
          <p:nvPr/>
        </p:nvSpPr>
        <p:spPr>
          <a:xfrm>
            <a:off x="4572000" y="207568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Juniper (Arlan SI) — детальный разрез</a:t>
            </a:r>
            <a:endParaRPr lang="en-US" sz="1000" dirty="0"/>
          </a:p>
        </p:txBody>
      </p:sp>
      <p:graphicFrame>
        <p:nvGraphicFramePr>
          <p:cNvPr id="24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0" y="2395728"/>
          <a:ext cx="4160520" cy="2194560"/>
        </p:xfrm>
        <a:graphic>
          <a:graphicData uri="http://schemas.openxmlformats.org/drawingml/2006/table">
            <a:tbl>
              <a:tblPr/>
              <a:tblGrid>
                <a:gridCol w="251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8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6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Показатель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Кол-во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Всего ПБр Juniper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1A7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Закрыто без Arlan SI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1A7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77,6%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Эскалировано всего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22,4%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P1 — реальная авария (потеря сервиса)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2,4%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P2 — повреждение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3,7%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P2б — предупреждения (инсорсируемы)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16,3%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RMA — замена оборудования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6,2%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5" name="Shape 21"/>
          <p:cNvSpPr/>
          <p:nvPr/>
        </p:nvSpPr>
        <p:spPr>
          <a:xfrm>
            <a:off x="4407408" y="4773168"/>
            <a:ext cx="4416552" cy="274320"/>
          </a:xfrm>
          <a:prstGeom prst="rect">
            <a:avLst/>
          </a:prstGeom>
          <a:solidFill>
            <a:srgbClr val="FFF0EE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26" name="Text 22"/>
          <p:cNvSpPr/>
          <p:nvPr/>
        </p:nvSpPr>
        <p:spPr>
          <a:xfrm>
            <a:off x="4526280" y="4791456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Реальных P1, потребовавших участия вендора — 11 штук за весь период. Платим ~1 017 000 тыс. тг/год за 11 аварий.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8072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3" name="Text 1"/>
          <p:cNvSpPr/>
          <p:nvPr/>
        </p:nvSpPr>
        <p:spPr>
          <a:xfrm>
            <a:off x="320040" y="164592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Компетенции АО "Казахтелеком" превышают требования технических спецификаций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Реестр сертификатов ДТПРС · только специалисты, взаимодействующие с внешней ТП · апрель 2026 г.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320040" y="969264"/>
            <a:ext cx="8503920" cy="20117"/>
          </a:xfrm>
          <a:prstGeom prst="rect">
            <a:avLst/>
          </a:prstGeom>
          <a:solidFill>
            <a:srgbClr val="D6E0E8"/>
          </a:solidFill>
          <a:ln w="12700">
            <a:solidFill>
              <a:srgbClr val="D6E0E8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6" name="Text 4"/>
          <p:cNvSpPr/>
          <p:nvPr/>
        </p:nvSpPr>
        <p:spPr>
          <a:xfrm>
            <a:off x="312420" y="98298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Сертификаты по вендорам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316992" y="3754374"/>
            <a:ext cx="3931920" cy="848868"/>
          </a:xfrm>
          <a:prstGeom prst="rect">
            <a:avLst/>
          </a:prstGeom>
          <a:solidFill>
            <a:srgbClr val="F0F4F8"/>
          </a:solidFill>
          <a:ln w="12700">
            <a:solidFill>
              <a:srgbClr val="D6E0E8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0" name="Text 7"/>
          <p:cNvSpPr/>
          <p:nvPr/>
        </p:nvSpPr>
        <p:spPr>
          <a:xfrm>
            <a:off x="438912" y="3767328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50" b="1" dirty="0" err="1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Ключевые</a:t>
            </a:r>
            <a:r>
              <a:rPr lang="en-US" sz="9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50" b="1" dirty="0" err="1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эксперты</a:t>
            </a:r>
            <a:endParaRPr lang="ru-RU" sz="950" b="1" dirty="0">
              <a:solidFill>
                <a:srgbClr val="0D1B2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950" b="1" dirty="0" err="1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Байдилдаев</a:t>
            </a:r>
            <a:r>
              <a:rPr lang="en-US" sz="9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Г.Б.</a:t>
            </a:r>
            <a:r>
              <a:rPr lang="en-US" sz="95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JNCIE-SP #2767, срок до 13.03.2029
</a:t>
            </a:r>
            <a:r>
              <a:rPr lang="en-US" sz="9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Байрашев А.Ж.</a:t>
            </a:r>
            <a:r>
              <a:rPr lang="en-US" sz="95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JNCIE-SP #3412, срок до 27.02.2029
</a:t>
            </a:r>
            <a:r>
              <a:rPr lang="en-US" sz="9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Рахимжанов А.А.</a:t>
            </a:r>
            <a:r>
              <a:rPr lang="en-US" sz="95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JNCIE-SP + JNCIP-SP + CCNP SP</a:t>
            </a:r>
            <a:endParaRPr lang="en-US" sz="950" dirty="0"/>
          </a:p>
        </p:txBody>
      </p:sp>
      <p:sp>
        <p:nvSpPr>
          <p:cNvPr id="11" name="Text 8"/>
          <p:cNvSpPr/>
          <p:nvPr/>
        </p:nvSpPr>
        <p:spPr>
          <a:xfrm>
            <a:off x="4407408" y="982980"/>
            <a:ext cx="44165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АО "Казахтелеком" vs Arlan SI — по Juniper</a:t>
            </a:r>
            <a:endParaRPr lang="en-US" sz="1000" dirty="0"/>
          </a:p>
        </p:txBody>
      </p:sp>
      <p:graphicFrame>
        <p:nvGraphicFramePr>
          <p:cNvPr id="1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9307066"/>
              </p:ext>
            </p:extLst>
          </p:nvPr>
        </p:nvGraphicFramePr>
        <p:xfrm>
          <a:off x="4407408" y="1271016"/>
          <a:ext cx="4416552" cy="1572768"/>
        </p:xfrm>
        <a:graphic>
          <a:graphicData uri="http://schemas.openxmlformats.org/drawingml/2006/table">
            <a:tbl>
              <a:tblPr/>
              <a:tblGrid>
                <a:gridCol w="14688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04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72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Параметр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Arlan SI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АО "Казахтелеком" (ДТПРС)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JNCIP-SP (ТТ требует ≥3)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~3 чел.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1A7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 чел. — в 7×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JNCIE-SP Expert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 декл.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1A7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чел.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 ПБр без вендора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1A7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77,6%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Стоимость 2026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~1 017 000 тыс. тг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ФОТ в штате АО "Казахтелеком"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Shape 9"/>
          <p:cNvSpPr/>
          <p:nvPr/>
        </p:nvSpPr>
        <p:spPr>
          <a:xfrm>
            <a:off x="4407408" y="2999232"/>
            <a:ext cx="4416552" cy="1627632"/>
          </a:xfrm>
          <a:prstGeom prst="rect">
            <a:avLst/>
          </a:prstGeom>
          <a:solidFill>
            <a:srgbClr val="FFFBEB"/>
          </a:solidFill>
          <a:ln w="12700">
            <a:solidFill>
              <a:srgbClr val="D4680A"/>
            </a:solidFill>
            <a:prstDash val="solid"/>
          </a:ln>
        </p:spPr>
        <p:txBody>
          <a:bodyPr/>
          <a:lstStyle/>
          <a:p>
            <a:endParaRPr lang="LID4096" dirty="0"/>
          </a:p>
        </p:txBody>
      </p:sp>
      <p:sp>
        <p:nvSpPr>
          <p:cNvPr id="14" name="Text 10"/>
          <p:cNvSpPr/>
          <p:nvPr/>
        </p:nvSpPr>
        <p:spPr>
          <a:xfrm>
            <a:off x="4544568" y="300380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D468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Сертификаты ДТПРС истекают в 2026 г. —</a:t>
            </a:r>
            <a:r>
              <a:rPr lang="ru-RU" sz="950" b="1" dirty="0">
                <a:solidFill>
                  <a:srgbClr val="D468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50" b="1" dirty="0" err="1">
                <a:solidFill>
                  <a:srgbClr val="D468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продление</a:t>
            </a:r>
            <a:endParaRPr lang="en-US" sz="950" dirty="0"/>
          </a:p>
        </p:txBody>
      </p:sp>
      <p:graphicFrame>
        <p:nvGraphicFramePr>
          <p:cNvPr id="20" name="Table 0">
            <a:extLst>
              <a:ext uri="{FF2B5EF4-FFF2-40B4-BE49-F238E27FC236}">
                <a16:creationId xmlns:a16="http://schemas.microsoft.com/office/drawing/2014/main" id="{7C5FECE7-0C6F-9E9E-19E4-BDB3689544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149698"/>
              </p:ext>
            </p:extLst>
          </p:nvPr>
        </p:nvGraphicFramePr>
        <p:xfrm>
          <a:off x="320040" y="1267968"/>
          <a:ext cx="3931920" cy="2292096"/>
        </p:xfrm>
        <a:graphic>
          <a:graphicData uri="http://schemas.openxmlformats.org/drawingml/2006/table">
            <a:tbl>
              <a:tblPr/>
              <a:tblGrid>
                <a:gridCol w="1234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5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27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9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51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Вендор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Спец-в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Expert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Professional / Specialist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Juniper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b="1" dirty="0">
                          <a:solidFill>
                            <a:srgbClr val="1A7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(JNCIE-SP)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 (JNCIP-SP) + 2 (JNCIS-SP)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Cisco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 (CCNP)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Iskratel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(MSCP)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 (SI3000 MSCP)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Huawei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(NGN Prof.) + 2 (Specialist)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Nokia (S12/GPON)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 </a:t>
                      </a:r>
                      <a:r>
                        <a:rPr lang="en-US" sz="850" dirty="0" err="1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бессрочных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Gilat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(SkyEdge Prof.)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Genband / Alcatel S12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EOS — не инвестировать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4FDE79DC-45A0-BDA3-FC72-8AF5F8016924}"/>
              </a:ext>
            </a:extLst>
          </p:cNvPr>
          <p:cNvGrpSpPr/>
          <p:nvPr/>
        </p:nvGrpSpPr>
        <p:grpSpPr>
          <a:xfrm>
            <a:off x="4572000" y="3394724"/>
            <a:ext cx="4160520" cy="1024128"/>
            <a:chOff x="4572000" y="3323844"/>
            <a:chExt cx="4160520" cy="1024128"/>
          </a:xfrm>
        </p:grpSpPr>
        <p:sp>
          <p:nvSpPr>
            <p:cNvPr id="21" name="Text 11">
              <a:extLst>
                <a:ext uri="{FF2B5EF4-FFF2-40B4-BE49-F238E27FC236}">
                  <a16:creationId xmlns:a16="http://schemas.microsoft.com/office/drawing/2014/main" id="{9D0C95A9-FB89-568E-DCC6-F6524507B747}"/>
                </a:ext>
              </a:extLst>
            </p:cNvPr>
            <p:cNvSpPr/>
            <p:nvPr/>
          </p:nvSpPr>
          <p:spPr>
            <a:xfrm>
              <a:off x="4572000" y="3355848"/>
              <a:ext cx="4160520" cy="1737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50" b="1" dirty="0">
                  <a:solidFill>
                    <a:srgbClr val="C039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Cisco (CCNP):</a:t>
              </a:r>
              <a:endParaRPr lang="en-US" sz="850" dirty="0"/>
            </a:p>
          </p:txBody>
        </p:sp>
        <p:sp>
          <p:nvSpPr>
            <p:cNvPr id="22" name="Text 12">
              <a:extLst>
                <a:ext uri="{FF2B5EF4-FFF2-40B4-BE49-F238E27FC236}">
                  <a16:creationId xmlns:a16="http://schemas.microsoft.com/office/drawing/2014/main" id="{EB5C9A6D-AA21-BD95-AA65-CA7B768D6CDC}"/>
                </a:ext>
              </a:extLst>
            </p:cNvPr>
            <p:cNvSpPr/>
            <p:nvPr/>
          </p:nvSpPr>
          <p:spPr>
            <a:xfrm>
              <a:off x="4572000" y="3538728"/>
              <a:ext cx="4160520" cy="1737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50" dirty="0">
                  <a:solidFill>
                    <a:srgbClr val="C039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Касымжанов Ж.Ж.  —  до 13.06.2026</a:t>
              </a:r>
              <a:endParaRPr lang="en-US" sz="850" dirty="0"/>
            </a:p>
          </p:txBody>
        </p:sp>
        <p:sp>
          <p:nvSpPr>
            <p:cNvPr id="23" name="Text 13">
              <a:extLst>
                <a:ext uri="{FF2B5EF4-FFF2-40B4-BE49-F238E27FC236}">
                  <a16:creationId xmlns:a16="http://schemas.microsoft.com/office/drawing/2014/main" id="{2DE09D91-06E2-4B61-7CB1-47FAA56270E6}"/>
                </a:ext>
              </a:extLst>
            </p:cNvPr>
            <p:cNvSpPr/>
            <p:nvPr/>
          </p:nvSpPr>
          <p:spPr>
            <a:xfrm>
              <a:off x="4572000" y="3721608"/>
              <a:ext cx="4160520" cy="1737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50" dirty="0">
                  <a:solidFill>
                    <a:srgbClr val="C039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Сугирбеков Е.С.  —  до 08.07.2026</a:t>
              </a:r>
              <a:endParaRPr lang="en-US" sz="850" dirty="0"/>
            </a:p>
          </p:txBody>
        </p:sp>
        <p:sp>
          <p:nvSpPr>
            <p:cNvPr id="24" name="Text 14">
              <a:extLst>
                <a:ext uri="{FF2B5EF4-FFF2-40B4-BE49-F238E27FC236}">
                  <a16:creationId xmlns:a16="http://schemas.microsoft.com/office/drawing/2014/main" id="{5E9984A2-39E0-02B2-729D-C33842F8C10F}"/>
                </a:ext>
              </a:extLst>
            </p:cNvPr>
            <p:cNvSpPr/>
            <p:nvPr/>
          </p:nvSpPr>
          <p:spPr>
            <a:xfrm>
              <a:off x="4572000" y="3904488"/>
              <a:ext cx="4160520" cy="1737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50" dirty="0">
                  <a:solidFill>
                    <a:srgbClr val="D4680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Күлмақашов А.Б.  —  до 28.07.2026</a:t>
              </a:r>
              <a:endParaRPr lang="en-US" sz="850" dirty="0"/>
            </a:p>
          </p:txBody>
        </p:sp>
        <p:sp>
          <p:nvSpPr>
            <p:cNvPr id="25" name="Text 15">
              <a:extLst>
                <a:ext uri="{FF2B5EF4-FFF2-40B4-BE49-F238E27FC236}">
                  <a16:creationId xmlns:a16="http://schemas.microsoft.com/office/drawing/2014/main" id="{AB9CA81B-54A6-22AB-5825-BEA4704B86B3}"/>
                </a:ext>
              </a:extLst>
            </p:cNvPr>
            <p:cNvSpPr/>
            <p:nvPr/>
          </p:nvSpPr>
          <p:spPr>
            <a:xfrm>
              <a:off x="4572000" y="4087368"/>
              <a:ext cx="4160520" cy="1737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50" dirty="0">
                  <a:solidFill>
                    <a:srgbClr val="D4680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Альбекова А.Р.  —  до 11.10.2026</a:t>
              </a:r>
              <a:endParaRPr lang="en-US" sz="850" dirty="0"/>
            </a:p>
          </p:txBody>
        </p:sp>
        <p:sp>
          <p:nvSpPr>
            <p:cNvPr id="26" name="Text 16">
              <a:extLst>
                <a:ext uri="{FF2B5EF4-FFF2-40B4-BE49-F238E27FC236}">
                  <a16:creationId xmlns:a16="http://schemas.microsoft.com/office/drawing/2014/main" id="{60DFCEA3-16D5-73C0-2F13-135B478AA60C}"/>
                </a:ext>
              </a:extLst>
            </p:cNvPr>
            <p:cNvSpPr/>
            <p:nvPr/>
          </p:nvSpPr>
          <p:spPr>
            <a:xfrm>
              <a:off x="6580632" y="3323844"/>
              <a:ext cx="2022348" cy="2240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50" b="1" dirty="0">
                  <a:solidFill>
                    <a:srgbClr val="D4680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Juniper (JNCIP-SP):</a:t>
              </a:r>
              <a:endParaRPr lang="en-US" sz="850" dirty="0"/>
            </a:p>
          </p:txBody>
        </p:sp>
        <p:sp>
          <p:nvSpPr>
            <p:cNvPr id="27" name="Text 17">
              <a:extLst>
                <a:ext uri="{FF2B5EF4-FFF2-40B4-BE49-F238E27FC236}">
                  <a16:creationId xmlns:a16="http://schemas.microsoft.com/office/drawing/2014/main" id="{1FE03E8C-F8D8-8C8E-10E6-337DB54464F3}"/>
                </a:ext>
              </a:extLst>
            </p:cNvPr>
            <p:cNvSpPr/>
            <p:nvPr/>
          </p:nvSpPr>
          <p:spPr>
            <a:xfrm>
              <a:off x="6580632" y="3506724"/>
              <a:ext cx="2080260" cy="1874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00" dirty="0">
                  <a:solidFill>
                    <a:srgbClr val="D4680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Лесников И.В.  —  до 10.09.2026</a:t>
              </a:r>
              <a:endParaRPr lang="en-US" sz="800" dirty="0"/>
            </a:p>
          </p:txBody>
        </p:sp>
        <p:sp>
          <p:nvSpPr>
            <p:cNvPr id="28" name="Text 18">
              <a:extLst>
                <a:ext uri="{FF2B5EF4-FFF2-40B4-BE49-F238E27FC236}">
                  <a16:creationId xmlns:a16="http://schemas.microsoft.com/office/drawing/2014/main" id="{51C2743A-AA39-8303-A2B2-45099A0D1329}"/>
                </a:ext>
              </a:extLst>
            </p:cNvPr>
            <p:cNvSpPr/>
            <p:nvPr/>
          </p:nvSpPr>
          <p:spPr>
            <a:xfrm>
              <a:off x="6580632" y="3675888"/>
              <a:ext cx="2080260" cy="1737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00" dirty="0">
                  <a:solidFill>
                    <a:srgbClr val="D4680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Мухатов Д.К.  —  до 28.11.2026</a:t>
              </a:r>
              <a:endParaRPr lang="en-US" sz="800" dirty="0"/>
            </a:p>
          </p:txBody>
        </p:sp>
        <p:sp>
          <p:nvSpPr>
            <p:cNvPr id="29" name="Text 19">
              <a:extLst>
                <a:ext uri="{FF2B5EF4-FFF2-40B4-BE49-F238E27FC236}">
                  <a16:creationId xmlns:a16="http://schemas.microsoft.com/office/drawing/2014/main" id="{AB3BCA57-45AA-A396-1DF9-135F6D93F8C1}"/>
                </a:ext>
              </a:extLst>
            </p:cNvPr>
            <p:cNvSpPr/>
            <p:nvPr/>
          </p:nvSpPr>
          <p:spPr>
            <a:xfrm>
              <a:off x="6580632" y="3845052"/>
              <a:ext cx="2080260" cy="1691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00" dirty="0">
                  <a:solidFill>
                    <a:srgbClr val="D4680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Елемесов А.А.  —  до 24.11.2026</a:t>
              </a:r>
              <a:endParaRPr lang="en-US" sz="800" dirty="0"/>
            </a:p>
          </p:txBody>
        </p:sp>
        <p:sp>
          <p:nvSpPr>
            <p:cNvPr id="30" name="Text 20">
              <a:extLst>
                <a:ext uri="{FF2B5EF4-FFF2-40B4-BE49-F238E27FC236}">
                  <a16:creationId xmlns:a16="http://schemas.microsoft.com/office/drawing/2014/main" id="{11E48CB7-03C0-0B03-1DD5-A6D9BE60F21C}"/>
                </a:ext>
              </a:extLst>
            </p:cNvPr>
            <p:cNvSpPr/>
            <p:nvPr/>
          </p:nvSpPr>
          <p:spPr>
            <a:xfrm>
              <a:off x="6580632" y="4014216"/>
              <a:ext cx="2080260" cy="1600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00" dirty="0">
                  <a:solidFill>
                    <a:srgbClr val="D4680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Таласбай А.Қ.  —  до 01.12.2026</a:t>
              </a:r>
              <a:endParaRPr lang="en-US" sz="800" dirty="0"/>
            </a:p>
          </p:txBody>
        </p:sp>
        <p:sp>
          <p:nvSpPr>
            <p:cNvPr id="31" name="Text 21">
              <a:extLst>
                <a:ext uri="{FF2B5EF4-FFF2-40B4-BE49-F238E27FC236}">
                  <a16:creationId xmlns:a16="http://schemas.microsoft.com/office/drawing/2014/main" id="{F7473C07-04EE-C44C-2B0C-CB040CB6BE3D}"/>
                </a:ext>
              </a:extLst>
            </p:cNvPr>
            <p:cNvSpPr/>
            <p:nvPr/>
          </p:nvSpPr>
          <p:spPr>
            <a:xfrm>
              <a:off x="6580632" y="4183380"/>
              <a:ext cx="208026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00" dirty="0">
                  <a:solidFill>
                    <a:srgbClr val="D4680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Хусынов Ж.Ш.  —  до 28.12.2026</a:t>
              </a:r>
              <a:endParaRPr lang="en-US" sz="800" dirty="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8072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3" name="Text 1"/>
          <p:cNvSpPr/>
          <p:nvPr/>
        </p:nvSpPr>
        <p:spPr>
          <a:xfrm>
            <a:off x="320040" y="164592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Гибридная модель технической поддержки — решение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Платим вендору только за P1 и RMA · P2/P3 закрываем собственными специалистами КТ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320040" y="969264"/>
            <a:ext cx="8503920" cy="20117"/>
          </a:xfrm>
          <a:prstGeom prst="rect">
            <a:avLst/>
          </a:prstGeom>
          <a:solidFill>
            <a:srgbClr val="D6E0E8"/>
          </a:solidFill>
          <a:ln w="12700">
            <a:solidFill>
              <a:srgbClr val="D6E0E8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0042993"/>
              </p:ext>
            </p:extLst>
          </p:nvPr>
        </p:nvGraphicFramePr>
        <p:xfrm>
          <a:off x="274320" y="1097280"/>
          <a:ext cx="8549640" cy="2816352"/>
        </p:xfrm>
        <a:graphic>
          <a:graphicData uri="http://schemas.openxmlformats.org/drawingml/2006/table">
            <a:tbl>
              <a:tblPr/>
              <a:tblGrid>
                <a:gridCol w="1115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3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33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70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Приоритет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Инцидент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Исполнитель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Эскалация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SLA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P3 — Несрочный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Деградация без влияния на сервис, логи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7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АО "Казахтелеком" — 100%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 требуется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≤30 р.дн.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 — Типовой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Частичная потеря трафика, деградация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7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АО "Казахтелеком" — основной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 решён за 4 ч → вендор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≤12 ч.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 — Сложный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Повтор без RCA, уязвимость ИБ, firmware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D4680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Эскалация сразу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Немедленно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≤12 ч.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P1 — Авария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Полная потеря сервиса / трафика / управления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Вендор — всегда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АО "Казахтелеком" и вендор параллельно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≤3 ч.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RMA — Замена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Физический выход: платы, модули, блоки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Только вендор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Склад ЗИП в Алматы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≤2 р.дня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СОРМ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Регулируемая зона (КНБ)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 оптимизировать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Регулируется КНБ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Без изменений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274320" y="4041648"/>
            <a:ext cx="8549640" cy="530352"/>
          </a:xfrm>
          <a:prstGeom prst="rect">
            <a:avLst/>
          </a:prstGeom>
          <a:solidFill>
            <a:srgbClr val="EEF4FB"/>
          </a:solidFill>
          <a:ln w="12700">
            <a:solidFill>
              <a:srgbClr val="1B4F72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6" name="Text 5"/>
          <p:cNvSpPr/>
          <p:nvPr/>
        </p:nvSpPr>
        <p:spPr>
          <a:xfrm>
            <a:off x="438912" y="4096512"/>
            <a:ext cx="8321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B4F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Изменения в Технических требованиях (ТТ) для тендера 2027: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438912" y="4315968"/>
            <a:ext cx="8321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убрать P2/P3 из объёма услуг вендора  ·  снизить требование к кол-ву специалистов подрядчика  ·  добавить прямой канал АО Казахтелеком к TAC производителя при P1  ·  сохранить требование склада ЗИП в Алматы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274320" y="4663440"/>
            <a:ext cx="8549640" cy="347472"/>
          </a:xfrm>
          <a:prstGeom prst="rect">
            <a:avLst/>
          </a:prstGeom>
          <a:solidFill>
            <a:srgbClr val="EAF6EF"/>
          </a:solidFill>
          <a:ln w="12700">
            <a:solidFill>
              <a:srgbClr val="1A7F4B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1" name="Text 8"/>
          <p:cNvSpPr/>
          <p:nvPr/>
        </p:nvSpPr>
        <p:spPr>
          <a:xfrm>
            <a:off x="438912" y="4700016"/>
            <a:ext cx="8321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Расчётная стоимость реально необходимой поддержки Juniper (11 P1 + 29 RMA): ~</a:t>
            </a:r>
            <a:r>
              <a:rPr lang="ru-RU" sz="9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</a:t>
            </a:r>
            <a:r>
              <a:rPr lang="en-US" sz="9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000–</a:t>
            </a:r>
            <a:r>
              <a:rPr lang="ru-RU" sz="9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</a:t>
            </a:r>
            <a:r>
              <a:rPr lang="en-US" sz="9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000 тыс. тг/год. Текущая стоимость: 1 017 000 тыс. тг. Потенциальная экономия: ~9</a:t>
            </a:r>
            <a:r>
              <a:rPr lang="ru-RU" sz="9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</a:t>
            </a:r>
            <a:r>
              <a:rPr lang="en-US" sz="9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000 тыс. тг/год.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8072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3" name="Text 1"/>
          <p:cNvSpPr/>
          <p:nvPr/>
        </p:nvSpPr>
        <p:spPr>
          <a:xfrm>
            <a:off x="320040" y="164592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Статус переговоров с вендорами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Результаты работы Рабочей группы · апрель–май 2026 г.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320040" y="969264"/>
            <a:ext cx="8503920" cy="20117"/>
          </a:xfrm>
          <a:prstGeom prst="rect">
            <a:avLst/>
          </a:prstGeom>
          <a:solidFill>
            <a:srgbClr val="D6E0E8"/>
          </a:solidFill>
          <a:ln w="12700">
            <a:solidFill>
              <a:srgbClr val="D6E0E8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993652"/>
              </p:ext>
            </p:extLst>
          </p:nvPr>
        </p:nvGraphicFramePr>
        <p:xfrm>
          <a:off x="274320" y="1078992"/>
          <a:ext cx="8549640" cy="3992115"/>
        </p:xfrm>
        <a:graphic>
          <a:graphicData uri="http://schemas.openxmlformats.org/drawingml/2006/table">
            <a:tbl>
              <a:tblPr/>
              <a:tblGrid>
                <a:gridCol w="1188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37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257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Вендор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Поставщик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Сумма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Статус / Итог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57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Juniper / HPE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ТОО Arlan SI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~1 017 000 тыс. тг/год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Встреча с HPE проведена. Прямой контракт невозможен: Arlan SI — единственный Elite Partner. Решение: гибридная модель + фиксированные P1-кейсы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90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Calix (GPON)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ТОО Digibased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535 000 тыс. тг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" sz="1000" dirty="0"/>
                        <a:t>Получен официальный отказ Calix Inc. Прямые договоры с операторами не заключаются. Единственный авторизованный партнёр в РК — ТОО «Digibased-Almaty». Решение: CCE-сертификация специалистов АО «Казахтелеком» + пересмотр условий контракта с Digibased</a:t>
                      </a:r>
                      <a:r>
                        <a:rPr lang="ru-RU" sz="1000" dirty="0"/>
                        <a:t> (</a:t>
                      </a:r>
                      <a:r>
                        <a:rPr lang="" sz="1000" dirty="0"/>
                        <a:t>Calix Certified Expert — сертификат от компании Calix для инженеров, которые обслуживают их оборудование GPON</a:t>
                      </a:r>
                      <a:r>
                        <a:rPr lang="ru-RU" sz="1000" dirty="0"/>
                        <a:t>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57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Huawei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Хуавей KZ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1 271 000 тыс. тг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7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 Встреча проведена. Готовы включить ремонты ИП Дуйсепа в основной контракт Huawei KZ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57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Nokia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Нокиа KZ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553 000 тыс. тг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 договоров на 3 типа оборудования → консолидировать в 1 мастер-договор. Переговоры планируются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257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Iskratel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ТОО Iskracom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495 000 тыс. тг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ТП и ремонт — оптимизировать. СОРМ-часть (~658 000 тыс. тг) вне периметра. Рычаг: запрос к Kontron EMEA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257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Ribbon / Nortel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Ribbon Comm.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782 000 тыс. тг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950" dirty="0">
                          <a:solidFill>
                            <a:srgbClr val="D4680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Оборудование снято с поддержки производителем (End </a:t>
                      </a:r>
                      <a:r>
                        <a:rPr lang="ru-RU" sz="950" dirty="0" err="1">
                          <a:solidFill>
                            <a:srgbClr val="D4680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of</a:t>
                      </a:r>
                      <a:r>
                        <a:rPr lang="ru-RU" sz="950" dirty="0">
                          <a:solidFill>
                            <a:srgbClr val="D4680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Support). Поставки запчастей прекращены. Контракты не продлевать. Разработать план замены на современное решение SBC/VoIP.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8072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3" name="Text 1"/>
          <p:cNvSpPr/>
          <p:nvPr/>
        </p:nvSpPr>
        <p:spPr>
          <a:xfrm>
            <a:off x="320040" y="164592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Потенциал снижения расходов ОДС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99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Горизонт реализации: Q4 2026 — Q1 2027 (новые ТТ + тендеры)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320040" y="969264"/>
            <a:ext cx="8503920" cy="20117"/>
          </a:xfrm>
          <a:prstGeom prst="rect">
            <a:avLst/>
          </a:prstGeom>
          <a:solidFill>
            <a:srgbClr val="D6E0E8"/>
          </a:solidFill>
          <a:ln w="12700">
            <a:solidFill>
              <a:srgbClr val="D6E0E8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6" name="Shape 4"/>
          <p:cNvSpPr/>
          <p:nvPr/>
        </p:nvSpPr>
        <p:spPr>
          <a:xfrm>
            <a:off x="274320" y="1078992"/>
            <a:ext cx="8549640" cy="8686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7" name="Text 5"/>
          <p:cNvSpPr/>
          <p:nvPr/>
        </p:nvSpPr>
        <p:spPr>
          <a:xfrm>
            <a:off x="274320" y="1078992"/>
            <a:ext cx="8549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860 000 – 1 270 000 тыс. тг / год  (15–32% от бюджета ОДС)</a:t>
            </a:r>
            <a:endParaRPr lang="en-US" sz="2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456779"/>
              </p:ext>
            </p:extLst>
          </p:nvPr>
        </p:nvGraphicFramePr>
        <p:xfrm>
          <a:off x="274320" y="2011680"/>
          <a:ext cx="8549640" cy="2560320"/>
        </p:xfrm>
        <a:graphic>
          <a:graphicData uri="http://schemas.openxmlformats.org/drawingml/2006/table">
            <a:tbl>
              <a:tblPr/>
              <a:tblGrid>
                <a:gridCol w="2606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54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Направление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F7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Текущий расход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F7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Потенциал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F7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Механизм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F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Juniper: гибридная модель (только P1 + RMA)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~1 017 000 тыс. тг/год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7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600 000–700 000 тыс. тг/год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Убрать P2/P3 из объёма услуг. 11 P1 + 29 RMA — остаются за Arlan SI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Calix: </a:t>
                      </a:r>
                      <a:r>
                        <a:rPr lang="" sz="900" dirty="0"/>
                        <a:t>CCE-сертификация</a:t>
                      </a: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~288 000 тыс. тг (2025)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100 000–150 000 тыс. тг/год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" sz="1000" dirty="0"/>
                        <a:t>Прямой контракт невозможен (отказ Calix Inc.). Рычаг: CCE-сертификация + переговоры с Digibased по снижению маржи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Nokia: 9 договоров → 1 мастер-контракт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~553 000 тыс. тг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80 000–120 000 тыс. тг/год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Единый договор = скидка за объём. Убрать ЛОНИИР (DX200)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Ribbon/Nortel: прекратить продление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~414 000 тыс. тг (2025)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414 000 тыс. тг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EOS-оборудование. Заменить. Миграция на SBC/VoIP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ИТОГО (консервативная оценка)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~4 000 000 тыс. тг/год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7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860 000–1 270 000 тыс. тг/год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Без доп. инвестиций. Только пересмотр ТТ и переговоры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274320" y="4517136"/>
            <a:ext cx="8549640" cy="512064"/>
          </a:xfrm>
          <a:prstGeom prst="rect">
            <a:avLst/>
          </a:prstGeom>
          <a:solidFill>
            <a:srgbClr val="EEF4FB"/>
          </a:solidFill>
          <a:ln w="12700">
            <a:solidFill>
              <a:srgbClr val="1B4F72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8" name="Text 7"/>
          <p:cNvSpPr/>
          <p:nvPr/>
        </p:nvSpPr>
        <p:spPr>
          <a:xfrm>
            <a:off x="438912" y="4562856"/>
            <a:ext cx="8321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Доходное направление: </a:t>
            </a:r>
            <a:r>
              <a:rPr lang="en-US" sz="95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 успешном пилоте с 1–2 внешними клиентами — дополнительный доход 50 000–200 000 тыс. тг/год к 2027 году (оказание услуг ТП телеком-оборудования сторонним организациям). АО Казахтелеком обладает достаточной экспертизой: 27 специалистов Juniper, 2 JNCIE-SP, 7 CCNP.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8072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3" name="Text 1"/>
          <p:cNvSpPr/>
          <p:nvPr/>
        </p:nvSpPr>
        <p:spPr>
          <a:xfrm>
            <a:off x="320040" y="118872"/>
            <a:ext cx="8503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Реестр компетенций ДТПРС — сводная таблица по вендорам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20040" y="521208"/>
            <a:ext cx="8503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8899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Источник: реестр сертификатов ДТПРС · апрель 2026 г. · только специалисты, взаимодействующие с внешней ТП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6097702"/>
              </p:ext>
            </p:extLst>
          </p:nvPr>
        </p:nvGraphicFramePr>
        <p:xfrm>
          <a:off x="320040" y="749808"/>
          <a:ext cx="8549640" cy="3930396"/>
        </p:xfrm>
        <a:graphic>
          <a:graphicData uri="http://schemas.openxmlformats.org/drawingml/2006/table">
            <a:tbl>
              <a:tblPr/>
              <a:tblGrid>
                <a:gridCol w="12984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4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57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24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91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8239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3375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Вендор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Спец.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факт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Spec /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Prof /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Expert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Ср. оклад КТ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тг/мес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Рыночный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тг/мес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 инсорс.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P1 / RMA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Статус / вывод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Приоритет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B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75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00" b="1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Juniper Networks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2/23/2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661 000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900 000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A7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77,6% / P1=11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A7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RMA=29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✅ Готов к </a:t>
                      </a:r>
                      <a:r>
                        <a:rPr lang="en-US" sz="750" dirty="0" err="1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инсорсингу</a:t>
                      </a:r>
                      <a:r>
                        <a:rPr lang="ru-RU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(</a:t>
                      </a:r>
                      <a:r>
                        <a:rPr lang="en-US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 JNCIP + 2 JNCIE</a:t>
                      </a:r>
                      <a:r>
                        <a:rPr lang="ru-RU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</a:t>
                      </a:r>
                      <a:endParaRPr lang="en-US" sz="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🔥 ВЫСШИЙ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75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00" b="1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Cisco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—/7/—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833 000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900 000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A7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97,8% / P1=0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A7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RMA=1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✅ </a:t>
                      </a:r>
                      <a:r>
                        <a:rPr lang="en-US" sz="750" dirty="0" err="1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Эталон</a:t>
                      </a:r>
                      <a:r>
                        <a:rPr lang="en-US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750" dirty="0" err="1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инсорсинга</a:t>
                      </a:r>
                      <a:r>
                        <a:rPr lang="ru-RU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.</a:t>
                      </a:r>
                      <a:endParaRPr lang="en-US" sz="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B4F7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⚡ СРЕДНИЙ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375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00" b="1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Huawei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2/2/—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583 000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800 000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D4680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87% / P1=2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D4680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RMA=245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⚡ </a:t>
                      </a:r>
                      <a:r>
                        <a:rPr lang="en-US" sz="750" dirty="0" err="1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Базово</a:t>
                      </a:r>
                      <a:r>
                        <a:rPr lang="ru-RU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(</a:t>
                      </a:r>
                      <a:r>
                        <a:rPr lang="en-US" sz="750" dirty="0" err="1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Нужны</a:t>
                      </a:r>
                      <a:r>
                        <a:rPr lang="en-US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+2–4 HCIP</a:t>
                      </a:r>
                      <a:r>
                        <a:rPr lang="ru-RU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</a:t>
                      </a:r>
                      <a:endParaRPr lang="en-US" sz="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D4680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⚠ НУЖНЫ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375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00" b="1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Nokia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800" b="1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(Alcatel S12, 5ESS, GPON)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6/—/—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435 000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650 000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D4680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S12: 68,3%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D4680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P1=0 / RMA=32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⚠ Риск: 1 </a:t>
                      </a:r>
                      <a:r>
                        <a:rPr lang="en-US" sz="750" dirty="0" err="1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спец</a:t>
                      </a:r>
                      <a:r>
                        <a:rPr lang="ru-RU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750" dirty="0" err="1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</a:t>
                      </a:r>
                      <a:r>
                        <a:rPr lang="en-US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750" dirty="0" err="1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всё</a:t>
                      </a:r>
                      <a:r>
                        <a:rPr lang="en-US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750" dirty="0" err="1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направление</a:t>
                      </a:r>
                      <a:r>
                        <a:rPr lang="ru-RU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(</a:t>
                      </a:r>
                      <a:r>
                        <a:rPr lang="en-US" sz="750" dirty="0" err="1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Нужен</a:t>
                      </a:r>
                      <a:r>
                        <a:rPr lang="en-US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резерв 2–3 </a:t>
                      </a:r>
                      <a:r>
                        <a:rPr lang="en-US" sz="750" dirty="0" err="1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чел</a:t>
                      </a:r>
                      <a:r>
                        <a:rPr lang="en-US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.</a:t>
                      </a:r>
                      <a:r>
                        <a:rPr lang="ru-RU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</a:t>
                      </a:r>
                      <a:endParaRPr lang="en-US" sz="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D4680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⚠ РИСК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375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00" b="1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Calix (GPON)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—/—/—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750 000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57,8% / P1=2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RMA=27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750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🚨 0 </a:t>
                      </a:r>
                      <a:r>
                        <a:rPr lang="en-US" sz="750" dirty="0" err="1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спецов</a:t>
                      </a:r>
                      <a:r>
                        <a:rPr lang="en-US" sz="750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!</a:t>
                      </a:r>
                      <a:r>
                        <a:rPr lang="ru-RU" sz="750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(</a:t>
                      </a:r>
                      <a:r>
                        <a:rPr lang="en-US" sz="750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42,2% </a:t>
                      </a:r>
                      <a:r>
                        <a:rPr lang="en-US" sz="750" dirty="0" err="1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эскалаций</a:t>
                      </a:r>
                      <a:r>
                        <a:rPr lang="ru-RU" sz="750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, </a:t>
                      </a:r>
                      <a:r>
                        <a:rPr lang="en-US" sz="750" dirty="0" err="1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Худший</a:t>
                      </a:r>
                      <a:r>
                        <a:rPr lang="en-US" sz="750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% в ОДС</a:t>
                      </a:r>
                      <a:r>
                        <a:rPr lang="ru-RU" sz="750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</a:t>
                      </a:r>
                      <a:endParaRPr lang="en-US" sz="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🚨 КРИТИЧНО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375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00" b="1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Iskratel (без СОРМ)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—/8/1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471 000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650 000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A7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87,3% / P1=0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A7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RMA=47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✅ SI3000 </a:t>
                      </a:r>
                      <a:r>
                        <a:rPr lang="en-US" sz="750" dirty="0" err="1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самост</a:t>
                      </a:r>
                      <a:r>
                        <a:rPr lang="en-US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.</a:t>
                      </a:r>
                      <a:r>
                        <a:rPr lang="ru-RU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(</a:t>
                      </a:r>
                      <a:r>
                        <a:rPr lang="en-US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P1=0 — </a:t>
                      </a:r>
                      <a:r>
                        <a:rPr lang="en-US" sz="750" dirty="0" err="1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аргумент</a:t>
                      </a:r>
                      <a:r>
                        <a:rPr lang="ru-RU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, </a:t>
                      </a:r>
                      <a:r>
                        <a:rPr lang="en-US" sz="750" dirty="0" err="1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снижения</a:t>
                      </a:r>
                      <a:r>
                        <a:rPr lang="en-US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scope</a:t>
                      </a:r>
                      <a:r>
                        <a:rPr lang="ru-RU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</a:t>
                      </a:r>
                      <a:endParaRPr lang="en-US" sz="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B4F7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📋 НОРМА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375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00" b="1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Gilat (спутник)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—/4/—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444 000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600 000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Нет данных ПБр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⚡ </a:t>
                      </a:r>
                      <a:r>
                        <a:rPr lang="en-US" sz="750" dirty="0" err="1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Спецы</a:t>
                      </a:r>
                      <a:r>
                        <a:rPr lang="en-US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750" dirty="0" err="1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есть</a:t>
                      </a:r>
                      <a:r>
                        <a:rPr lang="ru-RU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(</a:t>
                      </a:r>
                      <a:r>
                        <a:rPr lang="en-US" sz="750" dirty="0" err="1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Бессрочные</a:t>
                      </a:r>
                      <a:r>
                        <a:rPr lang="en-US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750" dirty="0" err="1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серт</a:t>
                      </a:r>
                      <a:r>
                        <a:rPr lang="en-US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.</a:t>
                      </a:r>
                      <a:r>
                        <a:rPr lang="ru-RU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750" dirty="0" err="1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Обновить</a:t>
                      </a:r>
                      <a:r>
                        <a:rPr lang="en-US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750" dirty="0" err="1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курсы</a:t>
                      </a:r>
                      <a:r>
                        <a:rPr lang="ru-RU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</a:t>
                      </a:r>
                      <a:endParaRPr lang="en-US" sz="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B4F7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📋 НОРМА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375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00" b="1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Genband (EOS)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10/16/—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414 000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92,5% / P1=6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750" dirty="0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⛔ EOS</a:t>
                      </a:r>
                      <a:r>
                        <a:rPr lang="ru-RU" sz="750" dirty="0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(</a:t>
                      </a:r>
                      <a:r>
                        <a:rPr lang="en-US" sz="750" dirty="0" err="1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</a:t>
                      </a:r>
                      <a:r>
                        <a:rPr lang="en-US" sz="750" dirty="0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750" dirty="0" err="1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инвестировать</a:t>
                      </a:r>
                      <a:r>
                        <a:rPr lang="ru-RU" sz="750" dirty="0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, </a:t>
                      </a:r>
                      <a:r>
                        <a:rPr lang="en-US" sz="750" dirty="0" err="1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Экспертиза</a:t>
                      </a:r>
                      <a:r>
                        <a:rPr lang="en-US" sz="750" dirty="0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750" dirty="0" err="1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есть</a:t>
                      </a:r>
                      <a:r>
                        <a:rPr lang="ru-RU" sz="750" dirty="0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</a:t>
                      </a:r>
                      <a:endParaRPr lang="en-US" sz="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⛔ EOS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375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00" b="1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Alcatel S12 / Siemens (EOS)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—/10/—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424 000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EOS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750" dirty="0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⛔ EOS</a:t>
                      </a:r>
                      <a:r>
                        <a:rPr lang="ru-RU" sz="750" dirty="0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(</a:t>
                      </a:r>
                      <a:r>
                        <a:rPr lang="en-US" sz="750" dirty="0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ТПМ на </a:t>
                      </a:r>
                      <a:r>
                        <a:rPr lang="en-US" sz="750" dirty="0" err="1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период</a:t>
                      </a:r>
                      <a:r>
                        <a:rPr lang="en-US" sz="750" dirty="0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750" dirty="0" err="1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вывода</a:t>
                      </a:r>
                      <a:r>
                        <a:rPr lang="ru-RU" sz="750" dirty="0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</a:t>
                      </a:r>
                      <a:endParaRPr lang="en-US" sz="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8899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⛔ EOS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375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850" b="1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ИТОГО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A7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91% ОДС самост.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Calix: 0→CCE срочно</a:t>
                      </a:r>
                      <a:endParaRPr lang="en-US" sz="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Nokia: резерв +2–3</a:t>
                      </a:r>
                      <a:endParaRPr lang="en-US" sz="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75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Huawei: +2–4 HCIP</a:t>
                      </a:r>
                      <a:endParaRPr lang="en-US" sz="7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A7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Экономия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A7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≥1 300 млн/год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A7F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ROI = 10:1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D6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320040" y="4913376"/>
            <a:ext cx="8549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i="1" dirty="0">
                <a:solidFill>
                  <a:srgbClr val="8899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⛔ СОРМ (Iskratel ~658 000 тыс. тг + LVE Group + 7GENERATION + QAZSOFTCOM) — вынесено за периметр оптимизации. Регулируется КНБ РК.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2288</Words>
  <Application>Microsoft Office PowerPoint</Application>
  <PresentationFormat>Экран (16:9)</PresentationFormat>
  <Paragraphs>503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Erkebulan Musin</cp:lastModifiedBy>
  <cp:revision>7</cp:revision>
  <dcterms:created xsi:type="dcterms:W3CDTF">2026-06-02T06:53:34Z</dcterms:created>
  <dcterms:modified xsi:type="dcterms:W3CDTF">2026-06-02T13:04:33Z</dcterms:modified>
</cp:coreProperties>
</file>