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686800" y="731520"/>
            <a:ext cx="4114800" cy="41148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26880" y="1371600"/>
            <a:ext cx="2743200" cy="27432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-457200" y="5029200"/>
            <a:ext cx="2743200" cy="27432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0" y="5486400"/>
            <a:ext cx="1828800" cy="182880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1097280"/>
            <a:ext cx="18288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60320"/>
            <a:ext cx="73152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200" b="1">
                <a:solidFill>
                  <a:srgbClr val="FFFFFF"/>
                </a:solidFill>
                <a:latin typeface="Calibri"/>
              </a:defRPr>
            </a:pPr>
            <a:r>
              <a:t>КАЗАХСТАН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93192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0">
                <a:solidFill>
                  <a:srgbClr val="5B6573"/>
                </a:solidFill>
                <a:latin typeface="Calibri"/>
              </a:defRPr>
            </a:pPr>
            <a:r>
              <a:t>Сердце Евразии — девятая по территории страна мира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2.7 млн км²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Площадь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6576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8404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20 млн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404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Население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130+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Народов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44000" y="5120640"/>
            <a:ext cx="2468880" cy="1097280"/>
          </a:xfrm>
          <a:prstGeom prst="roundRect">
            <a:avLst/>
          </a:prstGeom>
          <a:solidFill>
            <a:srgbClr val="1C263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0" y="5212080"/>
            <a:ext cx="2103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00E5FF"/>
                </a:solidFill>
                <a:latin typeface="Calibri"/>
              </a:defRPr>
            </a:pPr>
            <a:r>
              <a:t>1 космодром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571500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0">
                <a:solidFill>
                  <a:srgbClr val="5B6573"/>
                </a:solidFill>
                <a:latin typeface="Calibri"/>
              </a:defRPr>
            </a:pPr>
            <a:r>
              <a:t>Байконур</a:t>
            </a:r>
          </a:p>
        </p:txBody>
      </p:sp>
    </p:spTree>
  </p:cSld>
  <p:clrMapOvr>
    <a:masterClrMapping/>
  </p:clrMapOvr>
  <p:transition>
    <p:zoom advClick="1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00E5FF"/>
                </a:solidFill>
                <a:latin typeface="Calibri"/>
              </a:defRPr>
            </a:pPr>
            <a:r>
              <a:t>ГЕОГРАФИЯ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0">
                <a:solidFill>
                  <a:srgbClr val="5B6573"/>
                </a:solidFill>
                <a:latin typeface="Calibri"/>
              </a:defRPr>
            </a:pPr>
            <a:r>
              <a:t>От каспийских берегов до алтайских гор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2011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🏔️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2194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Горы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20240" y="2697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Тянь-Шань, Чу-Илийские горы, Алтай.</a:t>
            </a:r>
            <a:br/>
            <a:r>
              <a:t>Высшая точка — Хан-Тенгри (7010 м)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2011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7512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2194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Каспийское море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589520" y="2697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Крупнейшее озеро мира.</a:t>
            </a:r>
            <a:br/>
            <a:r>
              <a:t>Побережье тянется на 1894 км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4297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4434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🏜️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4480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Степи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20240" y="4983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Бескрайние равнины —</a:t>
            </a:r>
            <a:br/>
            <a:r>
              <a:t>историческая родина кочевников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400800" y="4297680"/>
            <a:ext cx="5120640" cy="201168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0" y="4434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🌾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4480560"/>
            <a:ext cx="3657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Озёра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589520" y="4983480"/>
            <a:ext cx="3657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Балхаш, Алаколь, Маркаколь —</a:t>
            </a:r>
            <a:br/>
            <a:r>
              <a:t>более 45 000 озёр</a:t>
            </a:r>
          </a:p>
        </p:txBody>
      </p:sp>
    </p:spTree>
  </p:cSld>
  <p:clrMapOvr>
    <a:masterClrMapping/>
  </p:clrMapOvr>
  <p:transition>
    <p:push advClick="1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FFFFFF"/>
                </a:solidFill>
                <a:latin typeface="Calibri"/>
              </a:defRPr>
            </a:pPr>
            <a:r>
              <a:t>ЦИФРЫ И ФАКТЫ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28016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Казахстан в цифрах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по величине</a:t>
            </a:r>
            <a:br/>
            <a:r>
              <a:t>в мире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26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26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год</a:t>
            </a:r>
            <a:br/>
            <a:r>
              <a:t>независимости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212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70+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12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тонн золота</a:t>
            </a:r>
            <a:br/>
            <a:r>
              <a:t>в год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космодром</a:t>
            </a:r>
            <a:br/>
            <a:r>
              <a:t>Байконур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601200" y="2286000"/>
            <a:ext cx="2011680" cy="3200400"/>
          </a:xfrm>
          <a:prstGeom prst="roundRect">
            <a:avLst/>
          </a:prstGeom>
          <a:solidFill>
            <a:srgbClr val="1C2636"/>
          </a:solidFill>
          <a:ln w="25400">
            <a:solidFill>
              <a:srgbClr val="00E5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784080" y="2651760"/>
            <a:ext cx="1645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5200" b="1">
                <a:solidFill>
                  <a:srgbClr val="00E5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84080" y="3840480"/>
            <a:ext cx="16459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столицы</a:t>
            </a:r>
            <a:br/>
            <a:r>
              <a:t>в истории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1520" y="5943600"/>
            <a:ext cx="10698480" cy="36576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  <p:transition>
    <p:fade advClick="1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0"/>
          </a:xfrm>
          <a:prstGeom prst="rect">
            <a:avLst/>
          </a:prstGeom>
          <a:solidFill>
            <a:srgbClr val="141C2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74320"/>
            <a:ext cx="91440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1">
                <a:solidFill>
                  <a:srgbClr val="E8B730"/>
                </a:solidFill>
                <a:latin typeface="Calibri"/>
              </a:defRPr>
            </a:pPr>
            <a:r>
              <a:t>КУЛЬТУРА И ТРАДИЦИИ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Беркутчи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Соколиная охота с орлами — наследие ЮНЕСКО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54879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🎪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77839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Юрта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79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Легко разборное жилище — символ свободы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164592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503920" y="178308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🎶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0" y="182880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Домбра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0" y="256032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Двухструнный инструмент — душа кюев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05840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🤼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Байге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Конные скачки на длинные дистанции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80559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754879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🎭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77839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Наурыз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54879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Праздник весны — 7 блюд, 22 марта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229600" y="4023360"/>
            <a:ext cx="3383280" cy="20116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503920" y="41605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600" b="0">
                <a:solidFill>
                  <a:srgbClr val="0F1218"/>
                </a:solidFill>
                <a:latin typeface="Calibri"/>
              </a:defRPr>
            </a:pPr>
            <a:r>
              <a:t>📖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26880" y="4206240"/>
            <a:ext cx="20116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0F1218"/>
                </a:solidFill>
                <a:latin typeface="Calibri"/>
              </a:defRPr>
            </a:pPr>
            <a:r>
              <a:t>Абай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503920" y="4937760"/>
            <a:ext cx="29260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Великий поэт, философ, мыслитель</a:t>
            </a:r>
          </a:p>
        </p:txBody>
      </p:sp>
    </p:spTree>
  </p:cSld>
  <p:clrMapOvr>
    <a:masterClrMapping/>
  </p:clrMapOvr>
  <p:transition>
    <p:cover dir="l" advClick="1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ГОРОДА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Мегаполисы Казахстана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731520" y="2011680"/>
            <a:ext cx="3383280" cy="109728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АСТАНА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Столица с 1997 г.</a:t>
            </a:r>
            <a:br/>
            <a:r>
              <a:t>Байтерек, Хан-Шатыр,</a:t>
            </a:r>
            <a:br/>
            <a:r>
              <a:t>фонтаны «Танкіри»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59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480559" y="2011680"/>
            <a:ext cx="3383280" cy="109728"/>
          </a:xfrm>
          <a:prstGeom prst="rect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19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АЛМАТЫ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19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Бывшая столица</a:t>
            </a:r>
            <a:br/>
            <a:r>
              <a:t>Горы, Медеу, Шымбулак,</a:t>
            </a:r>
            <a:br/>
            <a:r>
              <a:t>алматинские яблоки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29600" y="2011680"/>
            <a:ext cx="3383280" cy="4114800"/>
          </a:xfrm>
          <a:prstGeom prst="round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8229600" y="2011680"/>
            <a:ext cx="3383280" cy="109728"/>
          </a:xfrm>
          <a:prstGeom prst="rect">
            <a:avLst/>
          </a:prstGeom>
          <a:solidFill>
            <a:srgbClr val="2A9D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595360" y="246888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0F1218"/>
                </a:solidFill>
                <a:latin typeface="Calibri"/>
              </a:defRPr>
            </a:pPr>
            <a:r>
              <a:t>ШЫМКЕНТ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95360" y="3200400"/>
            <a:ext cx="2743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0">
                <a:solidFill>
                  <a:srgbClr val="5B6573"/>
                </a:solidFill>
                <a:latin typeface="Calibri"/>
              </a:defRPr>
            </a:pPr>
            <a:r>
              <a:t>Третий город</a:t>
            </a:r>
            <a:br/>
            <a:r>
              <a:t>Южные ворота,</a:t>
            </a:r>
            <a:br/>
            <a:r>
              <a:t>жаркий климат</a:t>
            </a:r>
          </a:p>
        </p:txBody>
      </p:sp>
    </p:spTree>
  </p:cSld>
  <p:clrMapOvr>
    <a:masterClrMapping/>
  </p:clrMapOvr>
  <p:transition>
    <p:push advClick="1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DF8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КУХНЯ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Вкус степи — просто и сытно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0584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2024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Бешбармак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2024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Главное блюдо — мясо с лапшой.</a:t>
            </a:r>
            <a:br/>
            <a:r>
              <a:t>«Пять пальцев» — едят руками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201168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675120" y="214884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89520" y="219456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Кумыс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589520" y="274320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Ферментированное кобылье</a:t>
            </a:r>
            <a:br/>
            <a:r>
              <a:t>молоко — тонизирующий напиток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3152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434340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🫓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024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Баурсаки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2024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Жареные тестовые шарики</a:t>
            </a:r>
            <a:br/>
            <a:r>
              <a:t>на каждом празднике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400800" y="4206240"/>
            <a:ext cx="5120640" cy="1828800"/>
          </a:xfrm>
          <a:prstGeom prst="roundRect">
            <a:avLst/>
          </a:prstGeom>
          <a:solidFill>
            <a:srgbClr val="FFFFFF"/>
          </a:solidFill>
          <a:ln w="25400">
            <a:solidFill>
              <a:srgbClr val="E8B73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75120" y="434340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0">
                <a:solidFill>
                  <a:srgbClr val="0F1218"/>
                </a:solidFill>
                <a:latin typeface="Calibri"/>
              </a:defRPr>
            </a:pPr>
            <a:r>
              <a:t>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589520" y="4389120"/>
            <a:ext cx="3200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0F1218"/>
                </a:solidFill>
                <a:latin typeface="Calibri"/>
              </a:defRPr>
            </a:pPr>
            <a:r>
              <a:t>Чай с молоком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89520" y="4937760"/>
            <a:ext cx="3474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С солью — гостям наливают</a:t>
            </a:r>
            <a:br/>
            <a:r>
              <a:t>первым, знак уважения</a:t>
            </a:r>
          </a:p>
        </p:txBody>
      </p:sp>
    </p:spTree>
  </p:cSld>
  <p:clrMapOvr>
    <a:masterClrMapping/>
  </p:clrMapOvr>
  <p:transition>
    <p:wipe dir="d" advClick="1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548640"/>
            <a:ext cx="91440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000" b="1">
                <a:solidFill>
                  <a:srgbClr val="0F1218"/>
                </a:solidFill>
                <a:latin typeface="Calibri"/>
              </a:defRPr>
            </a:pPr>
            <a:r>
              <a:t>ИСТОРИЯ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От кочевников до космоса</a:t>
            </a:r>
          </a:p>
        </p:txBody>
      </p:sp>
      <p:sp>
        <p:nvSpPr>
          <p:cNvPr id="4" name="Rectangle 3"/>
          <p:cNvSpPr/>
          <p:nvPr/>
        </p:nvSpPr>
        <p:spPr>
          <a:xfrm>
            <a:off x="1463040" y="2011680"/>
            <a:ext cx="54864" cy="4389120"/>
          </a:xfrm>
          <a:prstGeom prst="rect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280160" y="208483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011680" y="20116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1465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0" y="20116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Казахское ханство — Формирование народа и кочевого уклада</a:t>
            </a:r>
          </a:p>
        </p:txBody>
      </p:sp>
      <p:sp>
        <p:nvSpPr>
          <p:cNvPr id="8" name="Oval 7"/>
          <p:cNvSpPr/>
          <p:nvPr/>
        </p:nvSpPr>
        <p:spPr>
          <a:xfrm>
            <a:off x="1280160" y="281635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011680" y="27432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XVIII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0" y="274320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Российская империя — Присоединение, оседлый образ жизни</a:t>
            </a:r>
          </a:p>
        </p:txBody>
      </p:sp>
      <p:sp>
        <p:nvSpPr>
          <p:cNvPr id="11" name="Oval 10"/>
          <p:cNvSpPr/>
          <p:nvPr/>
        </p:nvSpPr>
        <p:spPr>
          <a:xfrm>
            <a:off x="1280160" y="354787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011680" y="347472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1955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347472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Байконур — Запуск первого космодрома в мире</a:t>
            </a:r>
          </a:p>
        </p:txBody>
      </p:sp>
      <p:sp>
        <p:nvSpPr>
          <p:cNvPr id="14" name="Oval 13"/>
          <p:cNvSpPr/>
          <p:nvPr/>
        </p:nvSpPr>
        <p:spPr>
          <a:xfrm>
            <a:off x="1280160" y="427939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011680" y="420624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1961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0" y="420624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Гагарин — Первый полёт в космос с Байконура</a:t>
            </a:r>
          </a:p>
        </p:txBody>
      </p:sp>
      <p:sp>
        <p:nvSpPr>
          <p:cNvPr id="17" name="Oval 16"/>
          <p:cNvSpPr/>
          <p:nvPr/>
        </p:nvSpPr>
        <p:spPr>
          <a:xfrm>
            <a:off x="1280160" y="5010912"/>
            <a:ext cx="411480" cy="41148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011680" y="493776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00400" y="49377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Независимость — 16 декабря — последняя республика СССР</a:t>
            </a:r>
          </a:p>
        </p:txBody>
      </p:sp>
      <p:sp>
        <p:nvSpPr>
          <p:cNvPr id="20" name="Oval 19"/>
          <p:cNvSpPr/>
          <p:nvPr/>
        </p:nvSpPr>
        <p:spPr>
          <a:xfrm>
            <a:off x="1280160" y="5742432"/>
            <a:ext cx="411480" cy="41148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011680" y="566928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0F1218"/>
                </a:solidFill>
                <a:latin typeface="Calibri"/>
              </a:defRPr>
            </a:pPr>
            <a:r>
              <a:t>1997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200400" y="566928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5B6573"/>
                </a:solidFill>
                <a:latin typeface="Calibri"/>
              </a:defRPr>
            </a:pPr>
            <a:r>
              <a:t>Новая столица — Перенос столицы в Акмолу (Астану)</a:t>
            </a:r>
          </a:p>
        </p:txBody>
      </p:sp>
    </p:spTree>
  </p:cSld>
  <p:clrMapOvr>
    <a:masterClrMapping/>
  </p:clrMapOvr>
  <p:transition>
    <p:dissolve advClick="1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1C2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9144000" y="457200"/>
            <a:ext cx="2743200" cy="27432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01200" y="914400"/>
            <a:ext cx="1828800" cy="1828800"/>
          </a:xfrm>
          <a:prstGeom prst="ellipse">
            <a:avLst/>
          </a:prstGeom>
          <a:solidFill>
            <a:srgbClr val="00E5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0" y="4572000"/>
            <a:ext cx="2286000" cy="2286000"/>
          </a:xfrm>
          <a:prstGeom prst="ellipse">
            <a:avLst/>
          </a:prstGeom>
          <a:solidFill>
            <a:srgbClr val="003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5029200"/>
            <a:ext cx="1371600" cy="1371600"/>
          </a:xfrm>
          <a:prstGeom prst="ellipse">
            <a:avLst/>
          </a:prstGeom>
          <a:solidFill>
            <a:srgbClr val="E8B7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0" y="914400"/>
            <a:ext cx="2286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0" b="0">
                <a:solidFill>
                  <a:srgbClr val="FFFFFF"/>
                </a:solidFill>
                <a:latin typeface="Calibri"/>
              </a:defRPr>
            </a:pPr>
            <a:r>
              <a:t>🇰🇿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56032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  <a:latin typeface="Calibri"/>
              </a:defRPr>
            </a:pPr>
            <a:r>
              <a:t>СПАСИБО ЗА ВНИМАНИЕ!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3840480"/>
            <a:ext cx="85039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0">
                <a:solidFill>
                  <a:srgbClr val="5B6573"/>
                </a:solidFill>
                <a:latin typeface="Calibri"/>
              </a:defRPr>
            </a:pPr>
            <a:r>
              <a:t>Казахстан — древние традиции и современные мегаполисы,</a:t>
            </a:r>
            <a:br/>
            <a:r>
              <a:t>бескрайние степи и высокие горы</a:t>
            </a:r>
          </a:p>
        </p:txBody>
      </p:sp>
    </p:spTree>
  </p:cSld>
  <p:clrMapOvr>
    <a:masterClrMapping/>
  </p:clrMapOvr>
  <p:transition>
    <p:zoom advClick="1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