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C2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8686800" y="914400"/>
            <a:ext cx="3657600" cy="3657600"/>
          </a:xfrm>
          <a:prstGeom prst="ellipse">
            <a:avLst/>
          </a:prstGeom>
          <a:solidFill>
            <a:srgbClr val="003D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9144000" y="1371600"/>
            <a:ext cx="2743200" cy="2743200"/>
          </a:xfrm>
          <a:prstGeom prst="ellipse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31520" y="1371600"/>
            <a:ext cx="18288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0" b="0">
                <a:solidFill>
                  <a:srgbClr val="FFFFFF"/>
                </a:solidFill>
                <a:latin typeface="Calibri"/>
              </a:defRPr>
            </a:pPr>
            <a:r>
              <a:t>🇰🇿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31520" y="2743200"/>
            <a:ext cx="73152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200" b="1">
                <a:solidFill>
                  <a:srgbClr val="FFFFFF"/>
                </a:solidFill>
                <a:latin typeface="Calibri"/>
              </a:defRPr>
            </a:pPr>
            <a:r>
              <a:t>КАЗАХСТАН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31520" y="4114800"/>
            <a:ext cx="5486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0">
                <a:solidFill>
                  <a:srgbClr val="5B6573"/>
                </a:solidFill>
                <a:latin typeface="Calibri"/>
              </a:defRPr>
            </a:pPr>
            <a:r>
              <a:t>Сердце Евразии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31520" y="5303520"/>
            <a:ext cx="2560320" cy="1097280"/>
          </a:xfrm>
          <a:prstGeom prst="roundRect">
            <a:avLst/>
          </a:prstGeom>
          <a:solidFill>
            <a:srgbClr val="1C26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914400" y="5440680"/>
            <a:ext cx="21945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00E5FF"/>
                </a:solidFill>
                <a:latin typeface="Calibri"/>
              </a:defRPr>
            </a:pPr>
            <a:r>
              <a:t>2.7 млн км²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14400" y="594360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B6573"/>
                </a:solidFill>
                <a:latin typeface="Calibri"/>
              </a:defRPr>
            </a:pPr>
            <a:r>
              <a:t>Площадь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3566160" y="5303520"/>
            <a:ext cx="2560320" cy="1097280"/>
          </a:xfrm>
          <a:prstGeom prst="roundRect">
            <a:avLst/>
          </a:prstGeom>
          <a:solidFill>
            <a:srgbClr val="1C26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49040" y="5440680"/>
            <a:ext cx="21945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00E5FF"/>
                </a:solidFill>
                <a:latin typeface="Calibri"/>
              </a:defRPr>
            </a:pPr>
            <a:r>
              <a:t>20 млн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749040" y="594360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B6573"/>
                </a:solidFill>
                <a:latin typeface="Calibri"/>
              </a:defRPr>
            </a:pPr>
            <a:r>
              <a:t>Население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6400800" y="5303520"/>
            <a:ext cx="2560320" cy="1097280"/>
          </a:xfrm>
          <a:prstGeom prst="roundRect">
            <a:avLst/>
          </a:prstGeom>
          <a:solidFill>
            <a:srgbClr val="1C26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6583680" y="5440680"/>
            <a:ext cx="21945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00E5FF"/>
                </a:solidFill>
                <a:latin typeface="Calibri"/>
              </a:defRPr>
            </a:pPr>
            <a:r>
              <a:t>130+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583680" y="594360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B6573"/>
                </a:solidFill>
                <a:latin typeface="Calibri"/>
              </a:defRPr>
            </a:pPr>
            <a:r>
              <a:t>Народов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9235440" y="5303520"/>
            <a:ext cx="2560320" cy="1097280"/>
          </a:xfrm>
          <a:prstGeom prst="roundRect">
            <a:avLst/>
          </a:prstGeom>
          <a:solidFill>
            <a:srgbClr val="1C26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9418320" y="5440680"/>
            <a:ext cx="21945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00E5FF"/>
                </a:solidFill>
                <a:latin typeface="Calibri"/>
              </a:defRPr>
            </a:pPr>
            <a:r>
              <a:t>1 космодром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418320" y="594360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B6573"/>
                </a:solidFill>
                <a:latin typeface="Calibri"/>
              </a:defRPr>
            </a:pPr>
            <a:r>
              <a:t>Байконур</a:t>
            </a:r>
          </a:p>
        </p:txBody>
      </p:sp>
    </p:spTree>
  </p:cSld>
  <p:clrMapOvr>
    <a:masterClrMapping/>
  </p:clrMapOvr>
  <p:timing>
    <p:tnLst>
      <p:par>
        <p:cTn id="1" dur="indefinite" restart="never" nodeType="timingRoot">
          <p:childTnLst>
            <p:par>
              <p:cTn id="13" dur="indefinite" nodeType="withEffect">
                <p:stCondLst>
                  <p:cond delay="0"/>
                </p:stCondLst>
                <p:childTnLst>
                  <p:par>
                    <p:cTn id="14" fill="hold">
                      <p:stCondLst>
                        <p:cond delay="30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21" fill="hold">
                                  <p:childTnLst>
                                    <p:par>
                                      <p:cTn id="22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23" dur="1"/>
                                              <p:tgtEl>
                                                <p:spTgt spid="3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1" dur="1500"/>
                                  <p:tgtEl>
                                    <p:spTgt spid="3"/>
                                  </p:tgtEl>
                                </p:cBhvr>
                                <p:filter val="appear"/>
                              </p:animEffect>
                              <p:animRotation>
                                <p:cBhvr>
                                  <p:cTn id="32" dur="1500"/>
                                  <p:tgtEl/>
                                </p:cBhvr>
                                <p:to a:val="3600000"/>
                              </p:animRota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6" dur="indefinite" nodeType="withEffect">
                <p:stCondLst>
                  <p:cond delay="0"/>
                </p:stCondLst>
                <p:childTnLst>
                  <p:par>
                    <p:cTn id="17" fill="hold">
                      <p:stCondLst>
                        <p:cond delay="10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22" fill="hold">
                                  <p:childTnLst>
                                    <p:par>
                                      <p:cTn id="23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24" dur="1"/>
                                              <p:tgtEl>
                                                <p:spTgt spid="4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2" dur="800"/>
                                  <p:tgtEl>
                                    <p:spTgt spid="4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33" dur="8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9" dur="indefinite" nodeType="withEffect">
                <p:stCondLst>
                  <p:cond delay="0"/>
                </p:stCondLst>
                <p:childTnLst>
                  <p:par>
                    <p:cTn id="20" fill="hold">
                      <p:stCondLst>
                        <p:cond delay="40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3" fill="hold">
                                  <p:childTnLst>
                                    <p:par>
                                      <p:cTn id="24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25" dur="1"/>
                                              <p:tgtEl>
                                                <p:spTgt spid="5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3" dur="1000"/>
                                  <p:tgtEl>
                                    <p:spTgt spid="5"/>
                                  </p:tgtEl>
                                </p:cBhvr>
                                <p:filter val="appear"/>
                              </p:animEffect>
                              <p:animEffect transition="with" filter="appear">
                                <p:cBhvr>
                                  <p:cTn id="34" dur="1000"/>
                                  <p:tgtEl>
                                    <p:spTgt spid="5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22" dur="indefinite" nodeType="withEffect">
                <p:stCondLst>
                  <p:cond delay="0"/>
                </p:stCondLst>
                <p:childTnLst>
                  <p:par>
                    <p:cTn id="23" fill="hold">
                      <p:stCondLst>
                        <p:cond delay="70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4" fill="hold">
                                  <p:childTnLst>
                                    <p:par>
                                      <p:cTn id="25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26" dur="1"/>
                                              <p:tgtEl>
                                                <p:spTgt spid="6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4" dur="800"/>
                                  <p:tgtEl>
                                    <p:spTgt spid="6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35" dur="8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31" dur="indefinite" nodeType="withEffect">
                <p:stCondLst>
                  <p:cond delay="0"/>
                </p:stCondLst>
                <p:childTnLst>
                  <p:par>
                    <p:cTn id="32" fill="hold">
                      <p:stCondLst>
                        <p:cond delay="90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27" fill="hold">
                                  <p:childTnLst>
                                    <p:par>
                                      <p:cTn id="28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29" dur="1"/>
                                              <p:tgtEl>
                                                <p:spTgt spid="9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7" dur="600"/>
                                  <p:tgtEl>
                                    <p:spTgt spid="9"/>
                                  </p:tgtEl>
                                </p:cBhvr>
                                <p:filter val="appear"/>
                              </p:animEffect>
                              <p:animEffect transition="with" filter="appear">
                                <p:cBhvr>
                                  <p:cTn id="38" dur="600"/>
                                  <p:tgtEl>
                                    <p:spTgt spid="9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40" dur="indefinite" nodeType="withEffect">
                <p:stCondLst>
                  <p:cond delay="0"/>
                </p:stCondLst>
                <p:childTnLst>
                  <p:par>
                    <p:cTn id="41" fill="hold">
                      <p:stCondLst>
                        <p:cond delay="105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30" fill="hold">
                                  <p:childTnLst>
                                    <p:par>
                                      <p:cTn id="31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2" dur="1"/>
                                              <p:tgtEl>
                                                <p:spTgt spid="12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40" dur="600"/>
                                  <p:tgtEl>
                                    <p:spTgt spid="12"/>
                                  </p:tgtEl>
                                </p:cBhvr>
                                <p:filter val="appear"/>
                              </p:animEffect>
                              <p:animEffect transition="with" filter="appear">
                                <p:cBhvr>
                                  <p:cTn id="41" dur="600"/>
                                  <p:tgtEl>
                                    <p:spTgt spid="12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49" dur="indefinite" nodeType="withEffect">
                <p:stCondLst>
                  <p:cond delay="0"/>
                </p:stCondLst>
                <p:childTnLst>
                  <p:par>
                    <p:cTn id="50" fill="hold">
                      <p:stCondLst>
                        <p:cond delay="120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33" fill="hold">
                                  <p:childTnLst>
                                    <p:par>
                                      <p:cTn id="34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5" dur="1"/>
                                              <p:tgtEl>
                                                <p:spTgt spid="15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43" dur="600"/>
                                  <p:tgtEl>
                                    <p:spTgt spid="15"/>
                                  </p:tgtEl>
                                </p:cBhvr>
                                <p:filter val="appear"/>
                              </p:animEffect>
                              <p:animEffect transition="with" filter="appear">
                                <p:cBhvr>
                                  <p:cTn id="44" dur="600"/>
                                  <p:tgtEl>
                                    <p:spTgt spid="15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58" dur="indefinite" nodeType="withEffect">
                <p:stCondLst>
                  <p:cond delay="0"/>
                </p:stCondLst>
                <p:childTnLst>
                  <p:par>
                    <p:cTn id="59" fill="hold">
                      <p:stCondLst>
                        <p:cond delay="135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36" fill="hold">
                                  <p:childTnLst>
                                    <p:par>
                                      <p:cTn id="37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8" dur="1"/>
                                              <p:tgtEl>
                                                <p:spTgt spid="18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46" dur="600"/>
                                  <p:tgtEl>
                                    <p:spTgt spid="18"/>
                                  </p:tgtEl>
                                </p:cBhvr>
                                <p:filter val="appear"/>
                              </p:animEffect>
                              <p:animEffect transition="with" filter="appear">
                                <p:cBhvr>
                                  <p:cTn id="47" dur="600"/>
                                  <p:tgtEl>
                                    <p:spTgt spid="18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280160"/>
          </a:xfrm>
          <a:prstGeom prst="rect">
            <a:avLst/>
          </a:prstGeom>
          <a:solidFill>
            <a:srgbClr val="141C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"/>
            <a:ext cx="5486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00E5FF"/>
                </a:solidFill>
                <a:latin typeface="Calibri"/>
              </a:defRPr>
            </a:pPr>
            <a:r>
              <a:t>ГЕОГРАФИЯ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731520" y="1645920"/>
            <a:ext cx="5120640" cy="201168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1005840" y="1828800"/>
            <a:ext cx="914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0">
                <a:solidFill>
                  <a:srgbClr val="0F1218"/>
                </a:solidFill>
                <a:latin typeface="Calibri"/>
              </a:defRPr>
            </a:pPr>
            <a:r>
              <a:t>🏔️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828800" y="187452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Горы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828800" y="2377440"/>
            <a:ext cx="38404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5B6573"/>
                </a:solidFill>
                <a:latin typeface="Calibri"/>
              </a:defRPr>
            </a:pPr>
            <a:r>
              <a:t>Тянь-Шань, Алтай. Высшая точка — Хан-Тенгри (7010 м)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6400800" y="1645920"/>
            <a:ext cx="5120640" cy="201168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675120" y="1828800"/>
            <a:ext cx="914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0">
                <a:solidFill>
                  <a:srgbClr val="0F1218"/>
                </a:solidFill>
                <a:latin typeface="Calibri"/>
              </a:defRPr>
            </a:pPr>
            <a:r>
              <a:t>🌊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498080" y="187452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Каспийское море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498080" y="2377440"/>
            <a:ext cx="38404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5B6573"/>
                </a:solidFill>
                <a:latin typeface="Calibri"/>
              </a:defRPr>
            </a:pPr>
            <a:r>
              <a:t>Крупнейшее озеро мира. 1894 км побережья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731520" y="4023360"/>
            <a:ext cx="5120640" cy="201168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1005840" y="4206240"/>
            <a:ext cx="914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0">
                <a:solidFill>
                  <a:srgbClr val="0F1218"/>
                </a:solidFill>
                <a:latin typeface="Calibri"/>
              </a:defRPr>
            </a:pPr>
            <a:r>
              <a:t>🏜️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828800" y="425196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Степи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828800" y="4754880"/>
            <a:ext cx="38404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5B6573"/>
                </a:solidFill>
                <a:latin typeface="Calibri"/>
              </a:defRPr>
            </a:pPr>
            <a:r>
              <a:t>Бескрайние равнины — историческая родина кочевников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6400800" y="4023360"/>
            <a:ext cx="5120640" cy="201168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6675120" y="4206240"/>
            <a:ext cx="914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0">
                <a:solidFill>
                  <a:srgbClr val="0F1218"/>
                </a:solidFill>
                <a:latin typeface="Calibri"/>
              </a:defRPr>
            </a:pPr>
            <a:r>
              <a:t>🌾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498080" y="425196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Озёра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498080" y="4754880"/>
            <a:ext cx="38404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5B6573"/>
                </a:solidFill>
                <a:latin typeface="Calibri"/>
              </a:defRPr>
            </a:pPr>
            <a:r>
              <a:t>Балхаш, Алаколь — более 45 000 озёр</a:t>
            </a:r>
          </a:p>
        </p:txBody>
      </p:sp>
    </p:spTree>
  </p:cSld>
  <p:clrMapOvr>
    <a:masterClrMapping/>
  </p:clrMapOvr>
  <p:timing>
    <p:tnLst>
      <p:par>
        <p:cTn id="1" dur="indefinite" restart="never" nodeType="timingRoot">
          <p:childTnLst>
            <p:par>
              <p:cTn id="13" dur="indefinite" nodeType="withEffect">
                <p:stCondLst>
                  <p:cond delay="0"/>
                </p:stCondLst>
                <p:childTnLst>
                  <p:par>
                    <p:cTn id="14" fill="hold">
                      <p:stCondLst>
                        <p:cond delay="10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21" fill="hold">
                                  <p:childTnLst>
                                    <p:par>
                                      <p:cTn id="22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23" dur="1"/>
                                              <p:tgtEl>
                                                <p:spTgt spid="3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1" dur="600"/>
                                  <p:tgtEl>
                                    <p:spTgt spid="3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32" dur="6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25" dur="indefinite" nodeType="withEffect">
                <p:stCondLst>
                  <p:cond delay="0"/>
                </p:stCondLst>
                <p:childTnLst>
                  <p:par>
                    <p:cTn id="26" fill="hold">
                      <p:stCondLst>
                        <p:cond delay="30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5" fill="hold">
                                  <p:childTnLst>
                                    <p:par>
                                      <p:cTn id="26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27" dur="1"/>
                                              <p:tgtEl>
                                                <p:spTgt spid="7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5" dur="700"/>
                                  <p:tgtEl>
                                    <p:spTgt spid="7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36" dur="7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37" dur="indefinite" nodeType="withEffect">
                <p:stCondLst>
                  <p:cond delay="0"/>
                </p:stCondLst>
                <p:childTnLst>
                  <p:par>
                    <p:cTn id="38" fill="hold">
                      <p:stCondLst>
                        <p:cond delay="50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29" fill="hold">
                                  <p:childTnLst>
                                    <p:par>
                                      <p:cTn id="30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1" dur="1"/>
                                              <p:tgtEl>
                                                <p:spTgt spid="11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9" dur="700"/>
                                  <p:tgtEl>
                                    <p:spTgt spid="11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40" dur="7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49" dur="indefinite" nodeType="withEffect">
                <p:stCondLst>
                  <p:cond delay="0"/>
                </p:stCondLst>
                <p:childTnLst>
                  <p:par>
                    <p:cTn id="50" fill="hold">
                      <p:stCondLst>
                        <p:cond delay="70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33" fill="hold">
                                  <p:childTnLst>
                                    <p:par>
                                      <p:cTn id="34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5" dur="1"/>
                                              <p:tgtEl>
                                                <p:spTgt spid="15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43" dur="700"/>
                                  <p:tgtEl>
                                    <p:spTgt spid="15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44" dur="7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61" dur="indefinite" nodeType="withEffect">
                <p:stCondLst>
                  <p:cond delay="0"/>
                </p:stCondLst>
                <p:childTnLst>
                  <p:par>
                    <p:cTn id="62" fill="hold">
                      <p:stCondLst>
                        <p:cond delay="90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37" fill="hold">
                                  <p:childTnLst>
                                    <p:par>
                                      <p:cTn id="38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9" dur="1"/>
                                              <p:tgtEl>
                                                <p:spTgt spid="19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47" dur="700"/>
                                  <p:tgtEl>
                                    <p:spTgt spid="19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48" dur="7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C2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54864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1">
                <a:solidFill>
                  <a:srgbClr val="FFFFFF"/>
                </a:solidFill>
                <a:latin typeface="Calibri"/>
              </a:defRPr>
            </a:pPr>
            <a:r>
              <a:t>ЦИФРЫ И ФАКТЫ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280160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>
                <a:solidFill>
                  <a:srgbClr val="5B6573"/>
                </a:solidFill>
                <a:latin typeface="Calibri"/>
              </a:defRPr>
            </a:pPr>
            <a:r>
              <a:t>Казахстан в цифрах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2286000"/>
            <a:ext cx="2011680" cy="3200400"/>
          </a:xfrm>
          <a:prstGeom prst="roundRect">
            <a:avLst/>
          </a:prstGeom>
          <a:solidFill>
            <a:srgbClr val="1C2636"/>
          </a:solidFill>
          <a:ln w="25400">
            <a:solidFill>
              <a:srgbClr val="00E5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2651760"/>
            <a:ext cx="16459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200" b="1">
                <a:solidFill>
                  <a:srgbClr val="00E5FF"/>
                </a:solidFill>
                <a:latin typeface="Calibri"/>
              </a:defRPr>
            </a:pPr>
            <a:r>
              <a:t>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931920"/>
            <a:ext cx="164592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по величине</a:t>
            </a:r>
            <a:br/>
            <a:r>
              <a:t>в мире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2834640" y="2286000"/>
            <a:ext cx="2011680" cy="3200400"/>
          </a:xfrm>
          <a:prstGeom prst="roundRect">
            <a:avLst/>
          </a:prstGeom>
          <a:solidFill>
            <a:srgbClr val="1C2636"/>
          </a:solidFill>
          <a:ln w="25400">
            <a:solidFill>
              <a:srgbClr val="00E5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3017520" y="2651760"/>
            <a:ext cx="16459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200" b="1">
                <a:solidFill>
                  <a:srgbClr val="00E5FF"/>
                </a:solidFill>
                <a:latin typeface="Calibri"/>
              </a:defRPr>
            </a:pPr>
            <a:r>
              <a:t>1991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017520" y="3931920"/>
            <a:ext cx="164592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год</a:t>
            </a:r>
            <a:br/>
            <a:r>
              <a:t>независимости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5120640" y="2286000"/>
            <a:ext cx="2011680" cy="3200400"/>
          </a:xfrm>
          <a:prstGeom prst="roundRect">
            <a:avLst/>
          </a:prstGeom>
          <a:solidFill>
            <a:srgbClr val="1C2636"/>
          </a:solidFill>
          <a:ln w="25400">
            <a:solidFill>
              <a:srgbClr val="00E5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5303520" y="2651760"/>
            <a:ext cx="16459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200" b="1">
                <a:solidFill>
                  <a:srgbClr val="00E5FF"/>
                </a:solidFill>
                <a:latin typeface="Calibri"/>
              </a:defRPr>
            </a:pPr>
            <a:r>
              <a:t>70+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303520" y="3931920"/>
            <a:ext cx="164592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тонн золота</a:t>
            </a:r>
            <a:br/>
            <a:r>
              <a:t>в год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406640" y="2286000"/>
            <a:ext cx="2011680" cy="3200400"/>
          </a:xfrm>
          <a:prstGeom prst="roundRect">
            <a:avLst/>
          </a:prstGeom>
          <a:solidFill>
            <a:srgbClr val="1C2636"/>
          </a:solidFill>
          <a:ln w="25400">
            <a:solidFill>
              <a:srgbClr val="00E5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7589520" y="2651760"/>
            <a:ext cx="16459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200" b="1">
                <a:solidFill>
                  <a:srgbClr val="00E5FF"/>
                </a:solidFill>
                <a:latin typeface="Calibri"/>
              </a:defRPr>
            </a:pPr>
            <a:r>
              <a:t>1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589520" y="3931920"/>
            <a:ext cx="164592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космодром</a:t>
            </a:r>
            <a:br/>
            <a:r>
              <a:t>Байконур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9692640" y="2286000"/>
            <a:ext cx="2011680" cy="3200400"/>
          </a:xfrm>
          <a:prstGeom prst="roundRect">
            <a:avLst/>
          </a:prstGeom>
          <a:solidFill>
            <a:srgbClr val="1C2636"/>
          </a:solidFill>
          <a:ln w="25400">
            <a:solidFill>
              <a:srgbClr val="00E5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9875520" y="2651760"/>
            <a:ext cx="16459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200" b="1">
                <a:solidFill>
                  <a:srgbClr val="00E5FF"/>
                </a:solidFill>
                <a:latin typeface="Calibri"/>
              </a:defRPr>
            </a:pPr>
            <a:r>
              <a:t>3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875520" y="3931920"/>
            <a:ext cx="164592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столицы</a:t>
            </a:r>
            <a:br/>
            <a:r>
              <a:t>в истории</a:t>
            </a:r>
          </a:p>
        </p:txBody>
      </p:sp>
      <p:sp>
        <p:nvSpPr>
          <p:cNvPr id="61" name="Rectangle 60"/>
          <p:cNvSpPr/>
          <p:nvPr/>
        </p:nvSpPr>
        <p:spPr>
          <a:xfrm>
            <a:off x="731520" y="5943600"/>
            <a:ext cx="10698480" cy="36576"/>
          </a:xfrm>
          <a:prstGeom prst="rect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imingRoot">
          <p:childTnLst>
            <p:par>
              <p:cTn id="22" dur="indefinite" nodeType="withEffect">
                <p:stCondLst>
                  <p:cond delay="0"/>
                </p:stCondLst>
                <p:childTnLst>
                  <p:par>
                    <p:cTn id="23" fill="hold">
                      <p:stCondLst>
                        <p:cond delay="20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4" fill="hold">
                                  <p:childTnLst>
                                    <p:par>
                                      <p:cTn id="25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26" dur="1"/>
                                              <p:tgtEl>
                                                <p:spTgt spid="6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4" dur="800"/>
                                  <p:tgtEl>
                                    <p:spTgt spid="6"/>
                                  </p:tgtEl>
                                </p:cBhvr>
                                <p:filter val="appear"/>
                              </p:animEffect>
                              <p:animEffect transition="with" filter="appear">
                                <p:cBhvr>
                                  <p:cTn id="35" dur="800"/>
                                  <p:tgtEl>
                                    <p:spTgt spid="6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31" dur="indefinite" nodeType="withEffect">
                <p:stCondLst>
                  <p:cond delay="0"/>
                </p:stCondLst>
                <p:childTnLst>
                  <p:par>
                    <p:cTn id="32" fill="hold">
                      <p:stCondLst>
                        <p:cond delay="40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27" fill="hold">
                                  <p:childTnLst>
                                    <p:par>
                                      <p:cTn id="28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29" dur="1"/>
                                              <p:tgtEl>
                                                <p:spTgt spid="9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7" dur="800"/>
                                  <p:tgtEl>
                                    <p:spTgt spid="9"/>
                                  </p:tgtEl>
                                </p:cBhvr>
                                <p:filter val="appear"/>
                              </p:animEffect>
                              <p:animEffect transition="with" filter="appear">
                                <p:cBhvr>
                                  <p:cTn id="38" dur="800"/>
                                  <p:tgtEl>
                                    <p:spTgt spid="9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40" dur="indefinite" nodeType="withEffect">
                <p:stCondLst>
                  <p:cond delay="0"/>
                </p:stCondLst>
                <p:childTnLst>
                  <p:par>
                    <p:cTn id="41" fill="hold">
                      <p:stCondLst>
                        <p:cond delay="60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30" fill="hold">
                                  <p:childTnLst>
                                    <p:par>
                                      <p:cTn id="31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2" dur="1"/>
                                              <p:tgtEl>
                                                <p:spTgt spid="12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40" dur="800"/>
                                  <p:tgtEl>
                                    <p:spTgt spid="12"/>
                                  </p:tgtEl>
                                </p:cBhvr>
                                <p:filter val="appear"/>
                              </p:animEffect>
                              <p:animEffect transition="with" filter="appear">
                                <p:cBhvr>
                                  <p:cTn id="41" dur="800"/>
                                  <p:tgtEl>
                                    <p:spTgt spid="12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49" dur="indefinite" nodeType="withEffect">
                <p:stCondLst>
                  <p:cond delay="0"/>
                </p:stCondLst>
                <p:childTnLst>
                  <p:par>
                    <p:cTn id="50" fill="hold">
                      <p:stCondLst>
                        <p:cond delay="80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33" fill="hold">
                                  <p:childTnLst>
                                    <p:par>
                                      <p:cTn id="34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5" dur="1"/>
                                              <p:tgtEl>
                                                <p:spTgt spid="15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43" dur="800"/>
                                  <p:tgtEl>
                                    <p:spTgt spid="15"/>
                                  </p:tgtEl>
                                </p:cBhvr>
                                <p:filter val="appear"/>
                              </p:animEffect>
                              <p:animEffect transition="with" filter="appear">
                                <p:cBhvr>
                                  <p:cTn id="44" dur="800"/>
                                  <p:tgtEl>
                                    <p:spTgt spid="15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58" dur="indefinite" nodeType="withEffect">
                <p:stCondLst>
                  <p:cond delay="0"/>
                </p:stCondLst>
                <p:childTnLst>
                  <p:par>
                    <p:cTn id="59" fill="hold">
                      <p:stCondLst>
                        <p:cond delay="100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36" fill="hold">
                                  <p:childTnLst>
                                    <p:par>
                                      <p:cTn id="37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8" dur="1"/>
                                              <p:tgtEl>
                                                <p:spTgt spid="18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46" dur="800"/>
                                  <p:tgtEl>
                                    <p:spTgt spid="18"/>
                                  </p:tgtEl>
                                </p:cBhvr>
                                <p:filter val="appear"/>
                              </p:animEffect>
                              <p:animEffect transition="with" filter="appear">
                                <p:cBhvr>
                                  <p:cTn id="47" dur="800"/>
                                  <p:tgtEl>
                                    <p:spTgt spid="18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F4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280160"/>
          </a:xfrm>
          <a:prstGeom prst="rect">
            <a:avLst/>
          </a:prstGeom>
          <a:solidFill>
            <a:srgbClr val="141C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"/>
            <a:ext cx="91440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E8B730"/>
                </a:solidFill>
                <a:latin typeface="Calibri"/>
              </a:defRPr>
            </a:pPr>
            <a:r>
              <a:t>КУЛЬТУРА И ТРАДИЦИИ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31520" y="1645920"/>
            <a:ext cx="338328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05840" y="1828800"/>
            <a:ext cx="914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0">
                <a:solidFill>
                  <a:srgbClr val="0F1218"/>
                </a:solidFill>
                <a:latin typeface="Calibri"/>
              </a:defRPr>
            </a:pPr>
            <a:r>
              <a:t>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28800" y="187452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F1218"/>
                </a:solidFill>
                <a:latin typeface="Calibri"/>
              </a:defRPr>
            </a:pPr>
            <a:r>
              <a:t>Беркутчи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256032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Соколиная охота с орлами — наследие ЮНЕСКО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4480559" y="1645920"/>
            <a:ext cx="338328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4754879" y="1828800"/>
            <a:ext cx="914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0">
                <a:solidFill>
                  <a:srgbClr val="0F1218"/>
                </a:solidFill>
                <a:latin typeface="Calibri"/>
              </a:defRPr>
            </a:pPr>
            <a:r>
              <a:t>🎪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577839" y="187452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F1218"/>
                </a:solidFill>
                <a:latin typeface="Calibri"/>
              </a:defRPr>
            </a:pPr>
            <a:r>
              <a:t>Юрта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754879" y="256032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Легко разборное жилище — символ свободы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8229600" y="1645920"/>
            <a:ext cx="338328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8503920" y="1828800"/>
            <a:ext cx="914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0">
                <a:solidFill>
                  <a:srgbClr val="0F1218"/>
                </a:solidFill>
                <a:latin typeface="Calibri"/>
              </a:defRPr>
            </a:pPr>
            <a:r>
              <a:t>🎶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326880" y="187452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F1218"/>
                </a:solidFill>
                <a:latin typeface="Calibri"/>
              </a:defRPr>
            </a:pPr>
            <a:r>
              <a:t>Домбра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503920" y="256032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Двухструнный инструмент — душа кюев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731520" y="4023360"/>
            <a:ext cx="338328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1005840" y="4206240"/>
            <a:ext cx="914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0">
                <a:solidFill>
                  <a:srgbClr val="0F1218"/>
                </a:solidFill>
                <a:latin typeface="Calibri"/>
              </a:defRPr>
            </a:pPr>
            <a:r>
              <a:t>🤼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828800" y="425196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F1218"/>
                </a:solidFill>
                <a:latin typeface="Calibri"/>
              </a:defRPr>
            </a:pPr>
            <a:r>
              <a:t>Байге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005840" y="493776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Конные скачки на длинные дистанции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4480559" y="4023360"/>
            <a:ext cx="338328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4754879" y="4206240"/>
            <a:ext cx="914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0">
                <a:solidFill>
                  <a:srgbClr val="0F1218"/>
                </a:solidFill>
                <a:latin typeface="Calibri"/>
              </a:defRPr>
            </a:pPr>
            <a:r>
              <a:t>🎭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577839" y="425196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F1218"/>
                </a:solidFill>
                <a:latin typeface="Calibri"/>
              </a:defRPr>
            </a:pPr>
            <a:r>
              <a:t>Наурыз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4754879" y="493776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Праздник весны — 7 блюд, 22 марта</a:t>
            </a:r>
          </a:p>
        </p:txBody>
      </p:sp>
      <p:sp>
        <p:nvSpPr>
          <p:cNvPr id="76" name="Rounded Rectangle 75"/>
          <p:cNvSpPr/>
          <p:nvPr/>
        </p:nvSpPr>
        <p:spPr>
          <a:xfrm>
            <a:off x="8229600" y="4023360"/>
            <a:ext cx="338328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TextBox 76"/>
          <p:cNvSpPr txBox="1"/>
          <p:nvPr/>
        </p:nvSpPr>
        <p:spPr>
          <a:xfrm>
            <a:off x="8503920" y="4206240"/>
            <a:ext cx="914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0">
                <a:solidFill>
                  <a:srgbClr val="0F1218"/>
                </a:solidFill>
                <a:latin typeface="Calibri"/>
              </a:defRPr>
            </a:pPr>
            <a:r>
              <a:t>📖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9326880" y="425196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F1218"/>
                </a:solidFill>
                <a:latin typeface="Calibri"/>
              </a:defRPr>
            </a:pPr>
            <a:r>
              <a:t>Абай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8503920" y="493776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Великий поэт, философ, мыслитель</a:t>
            </a:r>
          </a:p>
        </p:txBody>
      </p:sp>
    </p:spTree>
  </p:cSld>
  <p:clrMapOvr>
    <a:masterClrMapping/>
  </p:clrMapOvr>
  <p:timing>
    <p:tnLst>
      <p:par>
        <p:cTn id="1" dur="indefinite" restart="never" nodeType="timingRoot">
          <p:childTnLst>
            <p:par>
              <p:cTn id="25" dur="indefinite" nodeType="withEffect">
                <p:stCondLst>
                  <p:cond delay="0"/>
                </p:stCondLst>
                <p:childTnLst>
                  <p:par>
                    <p:cTn id="26" fill="hold">
                      <p:stCondLst>
                        <p:cond delay="25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5" fill="hold">
                                  <p:childTnLst>
                                    <p:par>
                                      <p:cTn id="26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27" dur="1"/>
                                              <p:tgtEl>
                                                <p:spTgt spid="7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5" dur="700"/>
                                  <p:tgtEl>
                                    <p:spTgt spid="7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36" dur="7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37" dur="indefinite" nodeType="withEffect">
                <p:stCondLst>
                  <p:cond delay="0"/>
                </p:stCondLst>
                <p:childTnLst>
                  <p:par>
                    <p:cTn id="38" fill="hold">
                      <p:stCondLst>
                        <p:cond delay="43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29" fill="hold">
                                  <p:childTnLst>
                                    <p:par>
                                      <p:cTn id="30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1" dur="1"/>
                                              <p:tgtEl>
                                                <p:spTgt spid="11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9" dur="700"/>
                                  <p:tgtEl>
                                    <p:spTgt spid="11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40" dur="7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49" dur="indefinite" nodeType="withEffect">
                <p:stCondLst>
                  <p:cond delay="0"/>
                </p:stCondLst>
                <p:childTnLst>
                  <p:par>
                    <p:cTn id="50" fill="hold">
                      <p:stCondLst>
                        <p:cond delay="61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33" fill="hold">
                                  <p:childTnLst>
                                    <p:par>
                                      <p:cTn id="34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5" dur="1"/>
                                              <p:tgtEl>
                                                <p:spTgt spid="15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43" dur="700"/>
                                  <p:tgtEl>
                                    <p:spTgt spid="15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44" dur="7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61" dur="indefinite" nodeType="withEffect">
                <p:stCondLst>
                  <p:cond delay="0"/>
                </p:stCondLst>
                <p:childTnLst>
                  <p:par>
                    <p:cTn id="62" fill="hold">
                      <p:stCondLst>
                        <p:cond delay="79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37" fill="hold">
                                  <p:childTnLst>
                                    <p:par>
                                      <p:cTn id="38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9" dur="1"/>
                                              <p:tgtEl>
                                                <p:spTgt spid="19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47" dur="700"/>
                                  <p:tgtEl>
                                    <p:spTgt spid="19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48" dur="7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73" dur="indefinite" nodeType="withEffect">
                <p:stCondLst>
                  <p:cond delay="0"/>
                </p:stCondLst>
                <p:childTnLst>
                  <p:par>
                    <p:cTn id="74" fill="hold">
                      <p:stCondLst>
                        <p:cond delay="97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41" fill="hold">
                                  <p:childTnLst>
                                    <p:par>
                                      <p:cTn id="42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43" dur="1"/>
                                              <p:tgtEl>
                                                <p:spTgt spid="23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51" dur="700"/>
                                  <p:tgtEl>
                                    <p:spTgt spid="23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52" dur="7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85" dur="indefinite" nodeType="withEffect">
                <p:stCondLst>
                  <p:cond delay="0"/>
                </p:stCondLst>
                <p:childTnLst>
                  <p:par>
                    <p:cTn id="86" fill="hold">
                      <p:stCondLst>
                        <p:cond delay="115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45" fill="hold">
                                  <p:childTnLst>
                                    <p:par>
                                      <p:cTn id="46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47" dur="1"/>
                                              <p:tgtEl>
                                                <p:spTgt spid="27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55" dur="700"/>
                                  <p:tgtEl>
                                    <p:spTgt spid="27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56" dur="7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54864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1">
                <a:solidFill>
                  <a:srgbClr val="0F1218"/>
                </a:solidFill>
                <a:latin typeface="Calibri"/>
              </a:defRPr>
            </a:pPr>
            <a:r>
              <a:t>ГОРОДА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18872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>
                <a:solidFill>
                  <a:srgbClr val="5B6573"/>
                </a:solidFill>
                <a:latin typeface="Calibri"/>
              </a:defRPr>
            </a:pPr>
            <a:r>
              <a:t>Мегаполисы Казахстана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31520" y="2011680"/>
            <a:ext cx="3383280" cy="411480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731520" y="2011680"/>
            <a:ext cx="3383280" cy="109728"/>
          </a:xfrm>
          <a:prstGeom prst="rect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97280" y="246888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>
                <a:solidFill>
                  <a:srgbClr val="0F1218"/>
                </a:solidFill>
                <a:latin typeface="Calibri"/>
              </a:defRPr>
            </a:pPr>
            <a:r>
              <a:t>АСТАНА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3200400"/>
            <a:ext cx="2743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5B6573"/>
                </a:solidFill>
                <a:latin typeface="Calibri"/>
              </a:defRPr>
            </a:pPr>
            <a:r>
              <a:t>Столица с 1997 г.</a:t>
            </a:r>
            <a:br/>
            <a:r>
              <a:t>Байтерек, Хан-Шатыр,</a:t>
            </a:r>
            <a:br/>
            <a:r>
              <a:t>самые высокие фонтаны Евразии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4480559" y="2011680"/>
            <a:ext cx="3383280" cy="411480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ectangle 37"/>
          <p:cNvSpPr/>
          <p:nvPr/>
        </p:nvSpPr>
        <p:spPr>
          <a:xfrm>
            <a:off x="4480559" y="2011680"/>
            <a:ext cx="3383280" cy="109728"/>
          </a:xfrm>
          <a:prstGeom prst="rect">
            <a:avLst/>
          </a:prstGeom>
          <a:solidFill>
            <a:srgbClr val="E8B7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4846319" y="246888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>
                <a:solidFill>
                  <a:srgbClr val="0F1218"/>
                </a:solidFill>
                <a:latin typeface="Calibri"/>
              </a:defRPr>
            </a:pPr>
            <a:r>
              <a:t>АЛМАТЫ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846319" y="3200400"/>
            <a:ext cx="2743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5B6573"/>
                </a:solidFill>
                <a:latin typeface="Calibri"/>
              </a:defRPr>
            </a:pPr>
            <a:r>
              <a:t>Бывшая столица</a:t>
            </a:r>
            <a:br/>
            <a:r>
              <a:t>Горы за городом, Медеу,</a:t>
            </a:r>
            <a:br/>
            <a:r>
              <a:t>Шымбулак, алматинские яблоки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8229600" y="2011680"/>
            <a:ext cx="3383280" cy="411480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ectangle 41"/>
          <p:cNvSpPr/>
          <p:nvPr/>
        </p:nvSpPr>
        <p:spPr>
          <a:xfrm>
            <a:off x="8229600" y="2011680"/>
            <a:ext cx="3383280" cy="109728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8595360" y="246888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>
                <a:solidFill>
                  <a:srgbClr val="0F1218"/>
                </a:solidFill>
                <a:latin typeface="Calibri"/>
              </a:defRPr>
            </a:pPr>
            <a:r>
              <a:t>ШЫМКЕНТ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595360" y="3200400"/>
            <a:ext cx="2743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5B6573"/>
                </a:solidFill>
                <a:latin typeface="Calibri"/>
              </a:defRPr>
            </a:pPr>
            <a:r>
              <a:t>Третий город</a:t>
            </a:r>
            <a:br/>
            <a:r>
              <a:t>Южные ворота, жаркий</a:t>
            </a:r>
            <a:br/>
            <a:r>
              <a:t>климат, древняя история</a:t>
            </a:r>
          </a:p>
        </p:txBody>
      </p:sp>
    </p:spTree>
  </p:cSld>
  <p:clrMapOvr>
    <a:masterClrMapping/>
  </p:clrMapOvr>
  <p:timing>
    <p:tnLst>
      <p:par>
        <p:cTn id="1" dur="indefinite" restart="never" nodeType="timingRoot">
          <p:childTnLst>
            <p:par>
              <p:cTn id="25" dur="indefinite" nodeType="withEffect">
                <p:stCondLst>
                  <p:cond delay="0"/>
                </p:stCondLst>
                <p:childTnLst>
                  <p:par>
                    <p:cTn id="26" fill="hold">
                      <p:stCondLst>
                        <p:cond delay="30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5" fill="hold">
                                  <p:childTnLst>
                                    <p:par>
                                      <p:cTn id="26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27" dur="1"/>
                                              <p:tgtEl>
                                                <p:spTgt spid="7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5" dur="800"/>
                                  <p:tgtEl>
                                    <p:spTgt spid="7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36" dur="8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37" dur="indefinite" nodeType="withEffect">
                <p:stCondLst>
                  <p:cond delay="0"/>
                </p:stCondLst>
                <p:childTnLst>
                  <p:par>
                    <p:cTn id="38" fill="hold">
                      <p:stCondLst>
                        <p:cond delay="55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29" fill="hold">
                                  <p:childTnLst>
                                    <p:par>
                                      <p:cTn id="30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1" dur="1"/>
                                              <p:tgtEl>
                                                <p:spTgt spid="11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9" dur="800"/>
                                  <p:tgtEl>
                                    <p:spTgt spid="11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40" dur="8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49" dur="indefinite" nodeType="withEffect">
                <p:stCondLst>
                  <p:cond delay="0"/>
                </p:stCondLst>
                <p:childTnLst>
                  <p:par>
                    <p:cTn id="50" fill="hold">
                      <p:stCondLst>
                        <p:cond delay="80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33" fill="hold">
                                  <p:childTnLst>
                                    <p:par>
                                      <p:cTn id="34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5" dur="1"/>
                                              <p:tgtEl>
                                                <p:spTgt spid="15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43" dur="800"/>
                                  <p:tgtEl>
                                    <p:spTgt spid="15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44" dur="8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DF8E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54864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1">
                <a:solidFill>
                  <a:srgbClr val="0F1218"/>
                </a:solidFill>
                <a:latin typeface="Calibri"/>
              </a:defRPr>
            </a:pPr>
            <a:r>
              <a:t>КУХНЯ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18872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>
                <a:solidFill>
                  <a:srgbClr val="5B6573"/>
                </a:solidFill>
                <a:latin typeface="Calibri"/>
              </a:defRPr>
            </a:pPr>
            <a:r>
              <a:t>Вкус степи — просто и сытно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31520" y="2011680"/>
            <a:ext cx="5120640" cy="18288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E8B73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05840" y="2194560"/>
            <a:ext cx="914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0">
                <a:solidFill>
                  <a:srgbClr val="0F1218"/>
                </a:solidFill>
                <a:latin typeface="Calibri"/>
              </a:defRPr>
            </a:pPr>
            <a:r>
              <a:t>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20240" y="219456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Бешбармак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20240" y="2743200"/>
            <a:ext cx="34747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Главное блюдо — мясо с лапшой.</a:t>
            </a:r>
            <a:br/>
            <a:r>
              <a:t>«Пять пальцев» — едят руками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6400800" y="2011680"/>
            <a:ext cx="5120640" cy="18288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E8B73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675120" y="2194560"/>
            <a:ext cx="914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0">
                <a:solidFill>
                  <a:srgbClr val="0F1218"/>
                </a:solidFill>
                <a:latin typeface="Calibri"/>
              </a:defRPr>
            </a:pPr>
            <a:r>
              <a:t>🫕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589520" y="219456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Кумыс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589520" y="2743200"/>
            <a:ext cx="34747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Ферментированное кобылье</a:t>
            </a:r>
            <a:br/>
            <a:r>
              <a:t>молоко — тонизирующий напиток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731520" y="4206240"/>
            <a:ext cx="5120640" cy="18288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E8B73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1005840" y="4389120"/>
            <a:ext cx="914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0">
                <a:solidFill>
                  <a:srgbClr val="0F1218"/>
                </a:solidFill>
                <a:latin typeface="Calibri"/>
              </a:defRPr>
            </a:pPr>
            <a:r>
              <a:t>🫓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920240" y="438912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Баурсаки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920240" y="4937760"/>
            <a:ext cx="34747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Жареные тестовые шарики</a:t>
            </a:r>
            <a:br/>
            <a:r>
              <a:t>на каждом празднике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6400800" y="4206240"/>
            <a:ext cx="5120640" cy="18288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E8B73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6675120" y="4389120"/>
            <a:ext cx="914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0">
                <a:solidFill>
                  <a:srgbClr val="0F1218"/>
                </a:solidFill>
                <a:latin typeface="Calibri"/>
              </a:defRPr>
            </a:pPr>
            <a:r>
              <a:t>🍵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589520" y="438912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Чай с молоком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589520" y="4937760"/>
            <a:ext cx="34747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С солью — гостям наливают</a:t>
            </a:r>
            <a:br/>
            <a:r>
              <a:t>первым, знак уважения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imingRoot">
          <p:childTnLst>
            <p:par>
              <p:cTn id="25" dur="indefinite" nodeType="withEffect">
                <p:stCondLst>
                  <p:cond delay="0"/>
                </p:stCondLst>
                <p:childTnLst>
                  <p:par>
                    <p:cTn id="26" fill="hold">
                      <p:stCondLst>
                        <p:cond delay="20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5" fill="hold">
                                  <p:childTnLst>
                                    <p:par>
                                      <p:cTn id="26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27" dur="1"/>
                                              <p:tgtEl>
                                                <p:spTgt spid="7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5" dur="700"/>
                                  <p:tgtEl>
                                    <p:spTgt spid="7"/>
                                  </p:tgtEl>
                                </p:cBhvr>
                                <p:filter val="appear"/>
                              </p:animEffect>
                              <p:animEffect transition="with" filter="appear">
                                <p:cBhvr>
                                  <p:cTn id="36" dur="700"/>
                                  <p:tgtEl>
                                    <p:spTgt spid="7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37" dur="indefinite" nodeType="withEffect">
                <p:stCondLst>
                  <p:cond delay="0"/>
                </p:stCondLst>
                <p:childTnLst>
                  <p:par>
                    <p:cTn id="38" fill="hold">
                      <p:stCondLst>
                        <p:cond delay="40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29" fill="hold">
                                  <p:childTnLst>
                                    <p:par>
                                      <p:cTn id="30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1" dur="1"/>
                                              <p:tgtEl>
                                                <p:spTgt spid="11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9" dur="700"/>
                                  <p:tgtEl>
                                    <p:spTgt spid="11"/>
                                  </p:tgtEl>
                                </p:cBhvr>
                                <p:filter val="appear"/>
                              </p:animEffect>
                              <p:animEffect transition="with" filter="appear">
                                <p:cBhvr>
                                  <p:cTn id="40" dur="700"/>
                                  <p:tgtEl>
                                    <p:spTgt spid="11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49" dur="indefinite" nodeType="withEffect">
                <p:stCondLst>
                  <p:cond delay="0"/>
                </p:stCondLst>
                <p:childTnLst>
                  <p:par>
                    <p:cTn id="50" fill="hold">
                      <p:stCondLst>
                        <p:cond delay="60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33" fill="hold">
                                  <p:childTnLst>
                                    <p:par>
                                      <p:cTn id="34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5" dur="1"/>
                                              <p:tgtEl>
                                                <p:spTgt spid="15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43" dur="700"/>
                                  <p:tgtEl>
                                    <p:spTgt spid="15"/>
                                  </p:tgtEl>
                                </p:cBhvr>
                                <p:filter val="appear"/>
                              </p:animEffect>
                              <p:animEffect transition="with" filter="appear">
                                <p:cBhvr>
                                  <p:cTn id="44" dur="700"/>
                                  <p:tgtEl>
                                    <p:spTgt spid="15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61" dur="indefinite" nodeType="withEffect">
                <p:stCondLst>
                  <p:cond delay="0"/>
                </p:stCondLst>
                <p:childTnLst>
                  <p:par>
                    <p:cTn id="62" fill="hold">
                      <p:stCondLst>
                        <p:cond delay="80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37" fill="hold">
                                  <p:childTnLst>
                                    <p:par>
                                      <p:cTn id="38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9" dur="1"/>
                                              <p:tgtEl>
                                                <p:spTgt spid="19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47" dur="700"/>
                                  <p:tgtEl>
                                    <p:spTgt spid="19"/>
                                  </p:tgtEl>
                                </p:cBhvr>
                                <p:filter val="appear"/>
                              </p:animEffect>
                              <p:animEffect transition="with" filter="appear">
                                <p:cBhvr>
                                  <p:cTn id="48" dur="700"/>
                                  <p:tgtEl>
                                    <p:spTgt spid="19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54864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1">
                <a:solidFill>
                  <a:srgbClr val="0F1218"/>
                </a:solidFill>
                <a:latin typeface="Calibri"/>
              </a:defRPr>
            </a:pPr>
            <a:r>
              <a:t>ИСТОРИЯ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18872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>
                <a:solidFill>
                  <a:srgbClr val="5B6573"/>
                </a:solidFill>
                <a:latin typeface="Calibri"/>
              </a:defRPr>
            </a:pPr>
            <a:r>
              <a:t>От кочевников до космоса</a:t>
            </a:r>
          </a:p>
        </p:txBody>
      </p:sp>
      <p:sp>
        <p:nvSpPr>
          <p:cNvPr id="4" name="Rectangle 3"/>
          <p:cNvSpPr/>
          <p:nvPr/>
        </p:nvSpPr>
        <p:spPr>
          <a:xfrm>
            <a:off x="1463040" y="2011680"/>
            <a:ext cx="54864" cy="4389120"/>
          </a:xfrm>
          <a:prstGeom prst="rect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1280160" y="2084832"/>
            <a:ext cx="411480" cy="411480"/>
          </a:xfrm>
          <a:prstGeom prst="ellipse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2011680" y="2011680"/>
            <a:ext cx="1097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F1218"/>
                </a:solidFill>
                <a:latin typeface="Calibri"/>
              </a:defRPr>
            </a:pPr>
            <a:r>
              <a:t>1465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00400" y="201168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Казахское ханство — Формирование народа и кочевого уклада</a:t>
            </a:r>
          </a:p>
        </p:txBody>
      </p:sp>
      <p:sp>
        <p:nvSpPr>
          <p:cNvPr id="37" name="Oval 36"/>
          <p:cNvSpPr/>
          <p:nvPr/>
        </p:nvSpPr>
        <p:spPr>
          <a:xfrm>
            <a:off x="1280160" y="2816352"/>
            <a:ext cx="411480" cy="411480"/>
          </a:xfrm>
          <a:prstGeom prst="ellipse">
            <a:avLst/>
          </a:prstGeom>
          <a:solidFill>
            <a:srgbClr val="E8B7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2011680" y="2743200"/>
            <a:ext cx="1097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F1218"/>
                </a:solidFill>
                <a:latin typeface="Calibri"/>
              </a:defRPr>
            </a:pPr>
            <a:r>
              <a:t>XVIII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200400" y="274320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Российская империя — Присоединение, оседлый образ жизни</a:t>
            </a:r>
          </a:p>
        </p:txBody>
      </p:sp>
      <p:sp>
        <p:nvSpPr>
          <p:cNvPr id="40" name="Oval 39"/>
          <p:cNvSpPr/>
          <p:nvPr/>
        </p:nvSpPr>
        <p:spPr>
          <a:xfrm>
            <a:off x="1280160" y="3547872"/>
            <a:ext cx="411480" cy="411480"/>
          </a:xfrm>
          <a:prstGeom prst="ellipse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2011680" y="3474720"/>
            <a:ext cx="1097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F1218"/>
                </a:solidFill>
                <a:latin typeface="Calibri"/>
              </a:defRPr>
            </a:pPr>
            <a:r>
              <a:t>1955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200400" y="347472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Байконур — Запуск первого космодрома в мире</a:t>
            </a:r>
          </a:p>
        </p:txBody>
      </p:sp>
      <p:sp>
        <p:nvSpPr>
          <p:cNvPr id="46" name="Oval 45"/>
          <p:cNvSpPr/>
          <p:nvPr/>
        </p:nvSpPr>
        <p:spPr>
          <a:xfrm>
            <a:off x="1280160" y="4279392"/>
            <a:ext cx="411480" cy="411480"/>
          </a:xfrm>
          <a:prstGeom prst="ellipse">
            <a:avLst/>
          </a:prstGeom>
          <a:solidFill>
            <a:srgbClr val="E8B7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2011680" y="4206240"/>
            <a:ext cx="1097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F1218"/>
                </a:solidFill>
                <a:latin typeface="Calibri"/>
              </a:defRPr>
            </a:pPr>
            <a:r>
              <a:t>1961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200400" y="420624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Гагарин — Первый полёт в космос с Байконура</a:t>
            </a:r>
          </a:p>
        </p:txBody>
      </p:sp>
      <p:sp>
        <p:nvSpPr>
          <p:cNvPr id="55" name="Oval 54"/>
          <p:cNvSpPr/>
          <p:nvPr/>
        </p:nvSpPr>
        <p:spPr>
          <a:xfrm>
            <a:off x="1280160" y="5010912"/>
            <a:ext cx="411480" cy="411480"/>
          </a:xfrm>
          <a:prstGeom prst="ellipse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2011680" y="4937760"/>
            <a:ext cx="1097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F1218"/>
                </a:solidFill>
                <a:latin typeface="Calibri"/>
              </a:defRPr>
            </a:pPr>
            <a:r>
              <a:t>1991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200400" y="493776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Независимость — 16 декабря — последняя республика СССР</a:t>
            </a:r>
          </a:p>
        </p:txBody>
      </p:sp>
      <p:sp>
        <p:nvSpPr>
          <p:cNvPr id="64" name="Oval 63"/>
          <p:cNvSpPr/>
          <p:nvPr/>
        </p:nvSpPr>
        <p:spPr>
          <a:xfrm>
            <a:off x="1280160" y="5742432"/>
            <a:ext cx="411480" cy="411480"/>
          </a:xfrm>
          <a:prstGeom prst="ellipse">
            <a:avLst/>
          </a:prstGeom>
          <a:solidFill>
            <a:srgbClr val="E8B7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2011680" y="5669280"/>
            <a:ext cx="1097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F1218"/>
                </a:solidFill>
                <a:latin typeface="Calibri"/>
              </a:defRPr>
            </a:pPr>
            <a:r>
              <a:t>1997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200400" y="566928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Новая столица — Перенос столицы в Акмолу (Астану)</a:t>
            </a:r>
          </a:p>
        </p:txBody>
      </p:sp>
    </p:spTree>
  </p:cSld>
  <p:clrMapOvr>
    <a:masterClrMapping/>
  </p:clrMapOvr>
  <p:timing>
    <p:tnLst>
      <p:par>
        <p:cTn id="1" dur="indefinite" restart="never" nodeType="timingRoot">
          <p:childTnLst>
            <p:par>
              <p:cTn id="25" dur="indefinite" nodeType="withEffect">
                <p:stCondLst>
                  <p:cond delay="0"/>
                </p:stCondLst>
                <p:childTnLst>
                  <p:par>
                    <p:cTn id="26" fill="hold">
                      <p:stCondLst>
                        <p:cond delay="20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5" fill="hold">
                                  <p:childTnLst>
                                    <p:par>
                                      <p:cTn id="26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27" dur="1"/>
                                              <p:tgtEl>
                                                <p:spTgt spid="7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5" dur="600"/>
                                  <p:tgtEl>
                                    <p:spTgt spid="7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36" dur="6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34" dur="indefinite" nodeType="withEffect">
                <p:stCondLst>
                  <p:cond delay="0"/>
                </p:stCondLst>
                <p:childTnLst>
                  <p:par>
                    <p:cTn id="35" fill="hold">
                      <p:stCondLst>
                        <p:cond delay="35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28" fill="hold">
                                  <p:childTnLst>
                                    <p:par>
                                      <p:cTn id="29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0" dur="1"/>
                                              <p:tgtEl>
                                                <p:spTgt spid="10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8" dur="600"/>
                                  <p:tgtEl>
                                    <p:spTgt spid="10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39" dur="6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43" dur="indefinite" nodeType="withEffect">
                <p:stCondLst>
                  <p:cond delay="0"/>
                </p:stCondLst>
                <p:childTnLst>
                  <p:par>
                    <p:cTn id="44" fill="hold">
                      <p:stCondLst>
                        <p:cond delay="50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31" fill="hold">
                                  <p:childTnLst>
                                    <p:par>
                                      <p:cTn id="32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3" dur="1"/>
                                              <p:tgtEl>
                                                <p:spTgt spid="13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41" dur="600"/>
                                  <p:tgtEl>
                                    <p:spTgt spid="13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42" dur="6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52" dur="indefinite" nodeType="withEffect">
                <p:stCondLst>
                  <p:cond delay="0"/>
                </p:stCondLst>
                <p:childTnLst>
                  <p:par>
                    <p:cTn id="53" fill="hold">
                      <p:stCondLst>
                        <p:cond delay="65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34" fill="hold">
                                  <p:childTnLst>
                                    <p:par>
                                      <p:cTn id="35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6" dur="1"/>
                                              <p:tgtEl>
                                                <p:spTgt spid="16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44" dur="600"/>
                                  <p:tgtEl>
                                    <p:spTgt spid="16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45" dur="6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61" dur="indefinite" nodeType="withEffect">
                <p:stCondLst>
                  <p:cond delay="0"/>
                </p:stCondLst>
                <p:childTnLst>
                  <p:par>
                    <p:cTn id="62" fill="hold">
                      <p:stCondLst>
                        <p:cond delay="80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37" fill="hold">
                                  <p:childTnLst>
                                    <p:par>
                                      <p:cTn id="38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39" dur="1"/>
                                              <p:tgtEl>
                                                <p:spTgt spid="19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47" dur="600"/>
                                  <p:tgtEl>
                                    <p:spTgt spid="19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48" dur="6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70" dur="indefinite" nodeType="withEffect">
                <p:stCondLst>
                  <p:cond delay="0"/>
                </p:stCondLst>
                <p:childTnLst>
                  <p:par>
                    <p:cTn id="71" fill="hold">
                      <p:stCondLst>
                        <p:cond delay="95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40" fill="hold">
                                  <p:childTnLst>
                                    <p:par>
                                      <p:cTn id="41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42" dur="1"/>
                                              <p:tgtEl>
                                                <p:spTgt spid="22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50" dur="600"/>
                                  <p:tgtEl>
                                    <p:spTgt spid="22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51" dur="6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C2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9144000" y="457200"/>
            <a:ext cx="2743200" cy="2743200"/>
          </a:xfrm>
          <a:prstGeom prst="ellipse">
            <a:avLst/>
          </a:prstGeom>
          <a:solidFill>
            <a:srgbClr val="003D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Oval 31"/>
          <p:cNvSpPr/>
          <p:nvPr/>
        </p:nvSpPr>
        <p:spPr>
          <a:xfrm>
            <a:off x="9601200" y="914400"/>
            <a:ext cx="1828800" cy="1828800"/>
          </a:xfrm>
          <a:prstGeom prst="ellipse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Oval 32"/>
          <p:cNvSpPr/>
          <p:nvPr/>
        </p:nvSpPr>
        <p:spPr>
          <a:xfrm>
            <a:off x="457200" y="4572000"/>
            <a:ext cx="2286000" cy="2286000"/>
          </a:xfrm>
          <a:prstGeom prst="ellipse">
            <a:avLst/>
          </a:prstGeom>
          <a:solidFill>
            <a:srgbClr val="003D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Oval 33"/>
          <p:cNvSpPr/>
          <p:nvPr/>
        </p:nvSpPr>
        <p:spPr>
          <a:xfrm>
            <a:off x="914400" y="5029200"/>
            <a:ext cx="1371600" cy="1371600"/>
          </a:xfrm>
          <a:prstGeom prst="ellipse">
            <a:avLst/>
          </a:prstGeom>
          <a:solidFill>
            <a:srgbClr val="E8B7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5029200" y="1097280"/>
            <a:ext cx="22860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0" b="0">
                <a:solidFill>
                  <a:srgbClr val="FFFFFF"/>
                </a:solidFill>
                <a:latin typeface="Calibri"/>
              </a:defRPr>
            </a:pPr>
            <a:r>
              <a:t>🇰🇿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14400" y="2560320"/>
            <a:ext cx="103327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  <a:latin typeface="Calibri"/>
              </a:defRPr>
            </a:pPr>
            <a:r>
              <a:t>СПАСИБО ЗА ВНИМАНИЕ!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828800" y="3840480"/>
            <a:ext cx="85039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5B6573"/>
                </a:solidFill>
                <a:latin typeface="Calibri"/>
              </a:defRPr>
            </a:pPr>
            <a:r>
              <a:t>Казахстан — древние традиции и современные мегаполисы,</a:t>
            </a:r>
            <a:br/>
            <a:r>
              <a:t>бескрайние степи и высокие горы</a:t>
            </a:r>
          </a:p>
        </p:txBody>
      </p:sp>
    </p:spTree>
  </p:cSld>
  <p:clrMapOvr>
    <a:masterClrMapping/>
  </p:clrMapOvr>
  <p:timing>
    <p:tnLst>
      <p:par>
        <p:cTn id="1" dur="indefinite" restart="never" nodeType="timingRoot">
          <p:childTnLst>
            <p:par>
              <p:cTn id="10" dur="indefinite" nodeType="withEffect">
                <p:stCondLst>
                  <p:cond delay="0"/>
                </p:stCondLst>
                <p:childTnLst>
                  <p:par>
                    <p:cTn id="11" fill="hold">
                      <p:stCondLst>
                        <p:cond delay="50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20" fill="hold">
                                  <p:childTnLst>
                                    <p:par>
                                      <p:cTn id="21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22" dur="1"/>
                                              <p:tgtEl>
                                                <p:spTgt spid="2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0" dur="2000"/>
                                  <p:tgtEl>
                                    <p:spTgt spid="2"/>
                                  </p:tgtEl>
                                </p:cBhvr>
                                <p:filter val="appear"/>
                              </p:animEffect>
                              <p:animRotation>
                                <p:cBhvr>
                                  <p:cTn id="31" dur="2000"/>
                                  <p:tgtEl/>
                                </p:cBhvr>
                                <p:to a:val="3600000"/>
                              </p:animRota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3" dur="indefinite" nodeType="withEffect">
                <p:stCondLst>
                  <p:cond delay="0"/>
                </p:stCondLst>
                <p:childTnLst>
                  <p:par>
                    <p:cTn id="14" fill="hold">
                      <p:stCondLst>
                        <p:cond delay="50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21" fill="hold">
                                  <p:childTnLst>
                                    <p:par>
                                      <p:cTn id="22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23" dur="1"/>
                                              <p:tgtEl>
                                                <p:spTgt spid="3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1" dur="2000"/>
                                  <p:tgtEl>
                                    <p:spTgt spid="3"/>
                                  </p:tgtEl>
                                </p:cBhvr>
                                <p:filter val="appear"/>
                              </p:animEffect>
                              <p:animRotation>
                                <p:cBhvr>
                                  <p:cTn id="32" dur="2000"/>
                                  <p:tgtEl/>
                                </p:cBhvr>
                                <p:to a:val="3600000"/>
                              </p:animRota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6" dur="indefinite" nodeType="withEffect">
                <p:stCondLst>
                  <p:cond delay="0"/>
                </p:stCondLst>
                <p:childTnLst>
                  <p:par>
                    <p:cTn id="17" fill="hold">
                      <p:stCondLst>
                        <p:cond delay="50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22" fill="hold">
                                  <p:childTnLst>
                                    <p:par>
                                      <p:cTn id="23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24" dur="1"/>
                                              <p:tgtEl>
                                                <p:spTgt spid="4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2" dur="2000"/>
                                  <p:tgtEl>
                                    <p:spTgt spid="4"/>
                                  </p:tgtEl>
                                </p:cBhvr>
                                <p:filter val="appear"/>
                              </p:animEffect>
                              <p:animRotation>
                                <p:cBhvr>
                                  <p:cTn id="33" dur="2000"/>
                                  <p:tgtEl/>
                                </p:cBhvr>
                                <p:to a:val="3600000"/>
                              </p:animRota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9" dur="indefinite" nodeType="withEffect">
                <p:stCondLst>
                  <p:cond delay="0"/>
                </p:stCondLst>
                <p:childTnLst>
                  <p:par>
                    <p:cTn id="20" fill="hold">
                      <p:stCondLst>
                        <p:cond delay="50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3" fill="hold">
                                  <p:childTnLst>
                                    <p:par>
                                      <p:cTn id="24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25" dur="1"/>
                                              <p:tgtEl>
                                                <p:spTgt spid="5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3" dur="2000"/>
                                  <p:tgtEl>
                                    <p:spTgt spid="5"/>
                                  </p:tgtEl>
                                </p:cBhvr>
                                <p:filter val="appear"/>
                              </p:animEffect>
                              <p:animRotation>
                                <p:cBhvr>
                                  <p:cTn id="34" dur="2000"/>
                                  <p:tgtEl/>
                                </p:cBhvr>
                                <p:to a:val="3600000"/>
                              </p:animRota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22" dur="indefinite" nodeType="withEffect">
                <p:stCondLst>
                  <p:cond delay="0"/>
                </p:stCondLst>
                <p:childTnLst>
                  <p:par>
                    <p:cTn id="23" fill="hold">
                      <p:stCondLst>
                        <p:cond delay="20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4" fill="hold">
                                  <p:childTnLst>
                                    <p:par>
                                      <p:cTn id="25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26" dur="1"/>
                                              <p:tgtEl>
                                                <p:spTgt spid="6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4" dur="1000"/>
                                  <p:tgtEl>
                                    <p:spTgt spid="6"/>
                                  </p:tgtEl>
                                </p:cBhvr>
                                <p:filter val="appear"/>
                              </p:animEffect>
                              <p:animEffect transition="with" filter="appear">
                                <p:cBhvr>
                                  <p:cTn id="35" dur="1000"/>
                                  <p:tgtEl>
                                    <p:spTgt spid="6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25" dur="indefinite" nodeType="withEffect">
                <p:stCondLst>
                  <p:cond delay="0"/>
                </p:stCondLst>
                <p:childTnLst>
                  <p:par>
                    <p:cTn id="26" fill="hold">
                      <p:stCondLst>
                        <p:cond delay="50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5" fill="hold">
                                  <p:childTnLst>
                                    <p:par>
                                      <p:cTn id="26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27" dur="1"/>
                                              <p:tgtEl>
                                                <p:spTgt spid="7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5" dur="900"/>
                                  <p:tgtEl>
                                    <p:spTgt spid="7"/>
                                  </p:tgtEl>
                                </p:cBhvr>
                                <p:filter val="appear"/>
                              </p:animEffect>
                              <p:animMotion origin="layout" path="left">
                                <p:cBhvr>
                                  <p:cTn id="36" dur="900"/>
                                  <p:tgtEl/>
                                </p:cBhvr>
                                <p:ptLst>
                                  <p:pt a:type="from"/>
                                  <p:pt a:type="to">
                                    <p:pt x="-5486400" y="0"/>
                                  </p:pt>
                                </p:ptLst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28" dur="indefinite" nodeType="withEffect">
                <p:stCondLst>
                  <p:cond delay="0"/>
                </p:stCondLst>
                <p:childTnLst>
                  <p:par>
                    <p:cTn id="29" fill="hold">
                      <p:stCondLst>
                        <p:cond delay="80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26" fill="hold">
                                  <p:childTnLst>
                                    <p:par>
                                      <p:cTn id="27">
                                        <p:stCondLst>
                                          <p:cond delay="0"/>
                                        </p:stCondLst>
                                        <p:childTnLst>
                                          <p:set>
                                            <p:cBhvr>
                                              <p:cTn id="28" dur="1"/>
                                              <p:tgtEl>
                                                <p:spTgt spid="8"/>
                                              </p:tgtEl>
                                            </p:cBhvr>
                                            <p:to>
                                              <p:val a:val="1"/>
                                            </p:to>
                                          </p:set>
                                        </p:childTnLst>
                                      </p:cTn>
                                    </p:par>
                                  </p:childTnLst>
                                </p:cTn>
                              </p:par>
                              <p:animEffect transition="with" filter="appear">
                                <p:cBhvr>
                                  <p:cTn id="36" dur="800"/>
                                  <p:tgtEl>
                                    <p:spTgt spid="8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