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41C2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8686800" y="731520"/>
            <a:ext cx="4114800" cy="4114800"/>
          </a:xfrm>
          <a:prstGeom prst="ellipse">
            <a:avLst/>
          </a:prstGeom>
          <a:solidFill>
            <a:srgbClr val="003D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9326880" y="1371600"/>
            <a:ext cx="2743200" cy="2743200"/>
          </a:xfrm>
          <a:prstGeom prst="ellipse">
            <a:avLst/>
          </a:prstGeom>
          <a:solidFill>
            <a:srgbClr val="00E5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Oval 3"/>
          <p:cNvSpPr/>
          <p:nvPr/>
        </p:nvSpPr>
        <p:spPr>
          <a:xfrm>
            <a:off x="-457200" y="5029200"/>
            <a:ext cx="2743200" cy="2743200"/>
          </a:xfrm>
          <a:prstGeom prst="ellipse">
            <a:avLst/>
          </a:prstGeom>
          <a:solidFill>
            <a:srgbClr val="003D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0" y="5486400"/>
            <a:ext cx="1828800" cy="1828800"/>
          </a:xfrm>
          <a:prstGeom prst="ellipse">
            <a:avLst/>
          </a:prstGeom>
          <a:solidFill>
            <a:srgbClr val="E8B7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914400" y="1097280"/>
            <a:ext cx="18288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0" b="0">
                <a:solidFill>
                  <a:srgbClr val="FFFFFF"/>
                </a:solidFill>
                <a:latin typeface="Calibri"/>
              </a:defRPr>
            </a:pPr>
            <a:r>
              <a:t>🇰🇿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4400" y="2560320"/>
            <a:ext cx="73152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7200" b="1">
                <a:solidFill>
                  <a:srgbClr val="FFFFFF"/>
                </a:solidFill>
                <a:latin typeface="Calibri"/>
              </a:defRPr>
            </a:pPr>
            <a:r>
              <a:t>КАЗАХСТАН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400" y="3931920"/>
            <a:ext cx="7315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400" b="0">
                <a:solidFill>
                  <a:srgbClr val="5B6573"/>
                </a:solidFill>
                <a:latin typeface="Calibri"/>
              </a:defRPr>
            </a:pPr>
            <a:r>
              <a:t>Сердце Евразии — девятая по территории страна мира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914400" y="5120640"/>
            <a:ext cx="2468880" cy="1097280"/>
          </a:xfrm>
          <a:prstGeom prst="roundRect">
            <a:avLst/>
          </a:prstGeom>
          <a:solidFill>
            <a:srgbClr val="1C26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097280" y="5212080"/>
            <a:ext cx="21031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400" b="1">
                <a:solidFill>
                  <a:srgbClr val="00E5FF"/>
                </a:solidFill>
                <a:latin typeface="Calibri"/>
              </a:defRPr>
            </a:pPr>
            <a:r>
              <a:t>2.7 млн км²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" y="5715000"/>
            <a:ext cx="21031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5B6573"/>
                </a:solidFill>
                <a:latin typeface="Calibri"/>
              </a:defRPr>
            </a:pPr>
            <a:r>
              <a:t>Площадь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657600" y="5120640"/>
            <a:ext cx="2468880" cy="1097280"/>
          </a:xfrm>
          <a:prstGeom prst="roundRect">
            <a:avLst/>
          </a:prstGeom>
          <a:solidFill>
            <a:srgbClr val="1C26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3840480" y="5212080"/>
            <a:ext cx="21031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400" b="1">
                <a:solidFill>
                  <a:srgbClr val="00E5FF"/>
                </a:solidFill>
                <a:latin typeface="Calibri"/>
              </a:defRPr>
            </a:pPr>
            <a:r>
              <a:t>20 млн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840480" y="5715000"/>
            <a:ext cx="21031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5B6573"/>
                </a:solidFill>
                <a:latin typeface="Calibri"/>
              </a:defRPr>
            </a:pPr>
            <a:r>
              <a:t>Население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400800" y="5120640"/>
            <a:ext cx="2468880" cy="1097280"/>
          </a:xfrm>
          <a:prstGeom prst="roundRect">
            <a:avLst/>
          </a:prstGeom>
          <a:solidFill>
            <a:srgbClr val="1C26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583680" y="5212080"/>
            <a:ext cx="21031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400" b="1">
                <a:solidFill>
                  <a:srgbClr val="00E5FF"/>
                </a:solidFill>
                <a:latin typeface="Calibri"/>
              </a:defRPr>
            </a:pPr>
            <a:r>
              <a:t>130+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83680" y="5715000"/>
            <a:ext cx="21031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5B6573"/>
                </a:solidFill>
                <a:latin typeface="Calibri"/>
              </a:defRPr>
            </a:pPr>
            <a:r>
              <a:t>Народов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9144000" y="5120640"/>
            <a:ext cx="2468880" cy="1097280"/>
          </a:xfrm>
          <a:prstGeom prst="roundRect">
            <a:avLst/>
          </a:prstGeom>
          <a:solidFill>
            <a:srgbClr val="1C26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9326880" y="5212080"/>
            <a:ext cx="21031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400" b="1">
                <a:solidFill>
                  <a:srgbClr val="00E5FF"/>
                </a:solidFill>
                <a:latin typeface="Calibri"/>
              </a:defRPr>
            </a:pPr>
            <a:r>
              <a:t>1 космодром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326880" y="5715000"/>
            <a:ext cx="21031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5B6573"/>
                </a:solidFill>
                <a:latin typeface="Calibri"/>
              </a:defRPr>
            </a:pPr>
            <a:r>
              <a:t>Байконур</a:t>
            </a:r>
          </a:p>
        </p:txBody>
      </p:sp>
    </p:spTree>
  </p:cSld>
  <p:clrMapOvr>
    <a:masterClrMapping/>
  </p:clrMapOvr>
  <p:transition>
    <p:zoom advClick="1"/>
  </p:transition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280160"/>
          </a:xfrm>
          <a:prstGeom prst="rect">
            <a:avLst/>
          </a:prstGeom>
          <a:solidFill>
            <a:srgbClr val="141C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274320"/>
            <a:ext cx="73152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00E5FF"/>
                </a:solidFill>
                <a:latin typeface="Calibri"/>
              </a:defRPr>
            </a:pPr>
            <a:r>
              <a:t>ГЕОГРАФИЯ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280160"/>
            <a:ext cx="7315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5B6573"/>
                </a:solidFill>
                <a:latin typeface="Calibri"/>
              </a:defRPr>
            </a:pPr>
            <a:r>
              <a:t>От каспийских берегов до алтайских гор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011680"/>
            <a:ext cx="5120640" cy="2011680"/>
          </a:xfrm>
          <a:prstGeom prst="round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05840" y="2148840"/>
            <a:ext cx="914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800" b="0">
                <a:solidFill>
                  <a:srgbClr val="0F1218"/>
                </a:solidFill>
                <a:latin typeface="Calibri"/>
              </a:defRPr>
            </a:pPr>
            <a:r>
              <a:t>🏔️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20240" y="2194560"/>
            <a:ext cx="3657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0F1218"/>
                </a:solidFill>
                <a:latin typeface="Calibri"/>
              </a:defRPr>
            </a:pPr>
            <a:r>
              <a:t>Горы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20240" y="2697480"/>
            <a:ext cx="36576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Тянь-Шань, Чу-Илийские горы, Алтай.</a:t>
            </a:r>
            <a:br/>
            <a:r>
              <a:t>Высшая точка — Хан-Тенгри (7010 м)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400800" y="2011680"/>
            <a:ext cx="5120640" cy="2011680"/>
          </a:xfrm>
          <a:prstGeom prst="round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675120" y="2148840"/>
            <a:ext cx="914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800" b="0">
                <a:solidFill>
                  <a:srgbClr val="0F1218"/>
                </a:solidFill>
                <a:latin typeface="Calibri"/>
              </a:defRPr>
            </a:pPr>
            <a:r>
              <a:t>🌊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589520" y="2194560"/>
            <a:ext cx="3657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0F1218"/>
                </a:solidFill>
                <a:latin typeface="Calibri"/>
              </a:defRPr>
            </a:pPr>
            <a:r>
              <a:t>Каспийское море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589520" y="2697480"/>
            <a:ext cx="36576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Крупнейшее озеро мира.</a:t>
            </a:r>
            <a:br/>
            <a:r>
              <a:t>Побережье тянется на 1894 км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31520" y="4297680"/>
            <a:ext cx="5120640" cy="2011680"/>
          </a:xfrm>
          <a:prstGeom prst="round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1005840" y="4434840"/>
            <a:ext cx="914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800" b="0">
                <a:solidFill>
                  <a:srgbClr val="0F1218"/>
                </a:solidFill>
                <a:latin typeface="Calibri"/>
              </a:defRPr>
            </a:pPr>
            <a:r>
              <a:t>🏜️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920240" y="4480560"/>
            <a:ext cx="3657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0F1218"/>
                </a:solidFill>
                <a:latin typeface="Calibri"/>
              </a:defRPr>
            </a:pPr>
            <a:r>
              <a:t>Степи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920240" y="4983480"/>
            <a:ext cx="36576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Бескрайние равнины —</a:t>
            </a:r>
            <a:br/>
            <a:r>
              <a:t>историческая родина кочевников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400800" y="4297680"/>
            <a:ext cx="5120640" cy="2011680"/>
          </a:xfrm>
          <a:prstGeom prst="round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675120" y="4434840"/>
            <a:ext cx="914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800" b="0">
                <a:solidFill>
                  <a:srgbClr val="0F1218"/>
                </a:solidFill>
                <a:latin typeface="Calibri"/>
              </a:defRPr>
            </a:pPr>
            <a:r>
              <a:t>🌾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589520" y="4480560"/>
            <a:ext cx="3657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0F1218"/>
                </a:solidFill>
                <a:latin typeface="Calibri"/>
              </a:defRPr>
            </a:pPr>
            <a:r>
              <a:t>Озёра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589520" y="4983480"/>
            <a:ext cx="36576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Балхаш, Алаколь, Маркаколь —</a:t>
            </a:r>
            <a:br/>
            <a:r>
              <a:t>более 45 000 озёр</a:t>
            </a:r>
          </a:p>
        </p:txBody>
      </p:sp>
    </p:spTree>
  </p:cSld>
  <p:clrMapOvr>
    <a:masterClrMapping/>
  </p:clrMapOvr>
  <p:transition>
    <p:push advClick="1"/>
  </p:transition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41C2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548640"/>
            <a:ext cx="91440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000" b="1">
                <a:solidFill>
                  <a:srgbClr val="FFFFFF"/>
                </a:solidFill>
                <a:latin typeface="Calibri"/>
              </a:defRPr>
            </a:pPr>
            <a:r>
              <a:t>ЦИФРЫ И ФАКТЫ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28016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>
                <a:solidFill>
                  <a:srgbClr val="5B6573"/>
                </a:solidFill>
                <a:latin typeface="Calibri"/>
              </a:defRPr>
            </a:pPr>
            <a:r>
              <a:t>Казахстан в цифрах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2286000"/>
            <a:ext cx="2011680" cy="3200400"/>
          </a:xfrm>
          <a:prstGeom prst="roundRect">
            <a:avLst/>
          </a:prstGeom>
          <a:solidFill>
            <a:srgbClr val="1C2636"/>
          </a:solidFill>
          <a:ln w="25400">
            <a:solidFill>
              <a:srgbClr val="00E5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40080" y="2651760"/>
            <a:ext cx="164592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5200" b="1">
                <a:solidFill>
                  <a:srgbClr val="00E5FF"/>
                </a:solidFill>
                <a:latin typeface="Calibri"/>
              </a:defRPr>
            </a:pPr>
            <a:r>
              <a:t>9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3840480"/>
            <a:ext cx="164592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по величине</a:t>
            </a:r>
            <a:br/>
            <a:r>
              <a:t>в мире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743200" y="2286000"/>
            <a:ext cx="2011680" cy="3200400"/>
          </a:xfrm>
          <a:prstGeom prst="roundRect">
            <a:avLst/>
          </a:prstGeom>
          <a:solidFill>
            <a:srgbClr val="1C2636"/>
          </a:solidFill>
          <a:ln w="25400">
            <a:solidFill>
              <a:srgbClr val="00E5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2926080" y="2651760"/>
            <a:ext cx="164592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5200" b="1">
                <a:solidFill>
                  <a:srgbClr val="00E5FF"/>
                </a:solidFill>
                <a:latin typeface="Calibri"/>
              </a:defRPr>
            </a:pPr>
            <a:r>
              <a:t>1991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26080" y="3840480"/>
            <a:ext cx="164592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год</a:t>
            </a:r>
            <a:br/>
            <a:r>
              <a:t>независимости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029200" y="2286000"/>
            <a:ext cx="2011680" cy="3200400"/>
          </a:xfrm>
          <a:prstGeom prst="roundRect">
            <a:avLst/>
          </a:prstGeom>
          <a:solidFill>
            <a:srgbClr val="1C2636"/>
          </a:solidFill>
          <a:ln w="25400">
            <a:solidFill>
              <a:srgbClr val="00E5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212080" y="2651760"/>
            <a:ext cx="164592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5200" b="1">
                <a:solidFill>
                  <a:srgbClr val="00E5FF"/>
                </a:solidFill>
                <a:latin typeface="Calibri"/>
              </a:defRPr>
            </a:pPr>
            <a:r>
              <a:t>70+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212080" y="3840480"/>
            <a:ext cx="164592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5B6573"/>
                </a:solidFill>
                <a:latin typeface="Calibri"/>
              </a:defRPr>
            </a:pPr>
            <a:r>
              <a:t>тонн золота</a:t>
            </a:r>
            <a:br/>
            <a:r>
              <a:t>в год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315200" y="2286000"/>
            <a:ext cx="2011680" cy="3200400"/>
          </a:xfrm>
          <a:prstGeom prst="roundRect">
            <a:avLst/>
          </a:prstGeom>
          <a:solidFill>
            <a:srgbClr val="1C2636"/>
          </a:solidFill>
          <a:ln w="25400">
            <a:solidFill>
              <a:srgbClr val="00E5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498080" y="2651760"/>
            <a:ext cx="164592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5200" b="1">
                <a:solidFill>
                  <a:srgbClr val="00E5FF"/>
                </a:solidFill>
                <a:latin typeface="Calibri"/>
              </a:defRPr>
            </a:pPr>
            <a:r>
              <a:t>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498080" y="3840480"/>
            <a:ext cx="164592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космодром</a:t>
            </a:r>
            <a:br/>
            <a:r>
              <a:t>Байконур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9601200" y="2286000"/>
            <a:ext cx="2011680" cy="3200400"/>
          </a:xfrm>
          <a:prstGeom prst="roundRect">
            <a:avLst/>
          </a:prstGeom>
          <a:solidFill>
            <a:srgbClr val="1C2636"/>
          </a:solidFill>
          <a:ln w="25400">
            <a:solidFill>
              <a:srgbClr val="00E5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9784080" y="2651760"/>
            <a:ext cx="164592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5200" b="1">
                <a:solidFill>
                  <a:srgbClr val="00E5FF"/>
                </a:solidFill>
                <a:latin typeface="Calibri"/>
              </a:defRPr>
            </a:pPr>
            <a:r>
              <a:t>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784080" y="3840480"/>
            <a:ext cx="164592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5B6573"/>
                </a:solidFill>
                <a:latin typeface="Calibri"/>
              </a:defRPr>
            </a:pPr>
            <a:r>
              <a:t>столицы</a:t>
            </a:r>
            <a:br/>
            <a:r>
              <a:t>в истории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31520" y="5943600"/>
            <a:ext cx="10698480" cy="36576"/>
          </a:xfrm>
          <a:prstGeom prst="rect">
            <a:avLst/>
          </a:prstGeom>
          <a:solidFill>
            <a:srgbClr val="00E5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ransition>
    <p:fade advClick="1"/>
  </p:transition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F4F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280160"/>
          </a:xfrm>
          <a:prstGeom prst="rect">
            <a:avLst/>
          </a:prstGeom>
          <a:solidFill>
            <a:srgbClr val="141C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274320"/>
            <a:ext cx="91440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E8B730"/>
                </a:solidFill>
                <a:latin typeface="Calibri"/>
              </a:defRPr>
            </a:pPr>
            <a:r>
              <a:t>КУЛЬТУРА И ТРАДИЦИИ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731520" y="1645920"/>
            <a:ext cx="3383280" cy="201168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005840" y="1783080"/>
            <a:ext cx="914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0">
                <a:solidFill>
                  <a:srgbClr val="0F1218"/>
                </a:solidFill>
                <a:latin typeface="Calibri"/>
              </a:defRPr>
            </a:pPr>
            <a:r>
              <a:t>🦅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28800" y="1828800"/>
            <a:ext cx="20116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0F1218"/>
                </a:solidFill>
                <a:latin typeface="Calibri"/>
              </a:defRPr>
            </a:pPr>
            <a:r>
              <a:t>Беркутчи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05840" y="2560320"/>
            <a:ext cx="29260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Соколиная охота с орлами — наследие ЮНЕСКО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480559" y="1645920"/>
            <a:ext cx="3383280" cy="201168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754879" y="1783080"/>
            <a:ext cx="914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0">
                <a:solidFill>
                  <a:srgbClr val="0F1218"/>
                </a:solidFill>
                <a:latin typeface="Calibri"/>
              </a:defRPr>
            </a:pPr>
            <a:r>
              <a:t>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77839" y="1828800"/>
            <a:ext cx="20116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0F1218"/>
                </a:solidFill>
                <a:latin typeface="Calibri"/>
              </a:defRPr>
            </a:pPr>
            <a:r>
              <a:t>Юрта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54879" y="2560320"/>
            <a:ext cx="29260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Легко разборное жилище — символ свободы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8229600" y="1645920"/>
            <a:ext cx="3383280" cy="201168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503920" y="1783080"/>
            <a:ext cx="914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0">
                <a:solidFill>
                  <a:srgbClr val="0F1218"/>
                </a:solidFill>
                <a:latin typeface="Calibri"/>
              </a:defRPr>
            </a:pPr>
            <a:r>
              <a:t>🎶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326880" y="1828800"/>
            <a:ext cx="20116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0F1218"/>
                </a:solidFill>
                <a:latin typeface="Calibri"/>
              </a:defRPr>
            </a:pPr>
            <a:r>
              <a:t>Домбра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503920" y="2560320"/>
            <a:ext cx="29260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Двухструнный инструмент — душа кюев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31520" y="4023360"/>
            <a:ext cx="3383280" cy="201168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1005840" y="4160520"/>
            <a:ext cx="914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0">
                <a:solidFill>
                  <a:srgbClr val="0F1218"/>
                </a:solidFill>
                <a:latin typeface="Calibri"/>
              </a:defRPr>
            </a:pPr>
            <a:r>
              <a:t>🤼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828800" y="4206240"/>
            <a:ext cx="20116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0F1218"/>
                </a:solidFill>
                <a:latin typeface="Calibri"/>
              </a:defRPr>
            </a:pPr>
            <a:r>
              <a:t>Байге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05840" y="4937760"/>
            <a:ext cx="29260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Конные скачки на длинные дистанции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480559" y="4023360"/>
            <a:ext cx="3383280" cy="201168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4754879" y="4160520"/>
            <a:ext cx="914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0">
                <a:solidFill>
                  <a:srgbClr val="0F1218"/>
                </a:solidFill>
                <a:latin typeface="Calibri"/>
              </a:defRPr>
            </a:pPr>
            <a:r>
              <a:t>🎭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577839" y="4206240"/>
            <a:ext cx="20116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0F1218"/>
                </a:solidFill>
                <a:latin typeface="Calibri"/>
              </a:defRPr>
            </a:pPr>
            <a:r>
              <a:t>Наурыз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754879" y="4937760"/>
            <a:ext cx="29260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Праздник весны — 7 блюд, 22 марта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8229600" y="4023360"/>
            <a:ext cx="3383280" cy="201168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8503920" y="4160520"/>
            <a:ext cx="914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0">
                <a:solidFill>
                  <a:srgbClr val="0F1218"/>
                </a:solidFill>
                <a:latin typeface="Calibri"/>
              </a:defRPr>
            </a:pPr>
            <a:r>
              <a:t>📖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326880" y="4206240"/>
            <a:ext cx="20116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0F1218"/>
                </a:solidFill>
                <a:latin typeface="Calibri"/>
              </a:defRPr>
            </a:pPr>
            <a:r>
              <a:t>Абай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503920" y="4937760"/>
            <a:ext cx="29260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Великий поэт, философ, мыслитель</a:t>
            </a:r>
          </a:p>
        </p:txBody>
      </p:sp>
    </p:spTree>
  </p:cSld>
  <p:clrMapOvr>
    <a:masterClrMapping/>
  </p:clrMapOvr>
  <p:transition>
    <p:cover dir="l" advClick="1"/>
  </p:transition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548640"/>
            <a:ext cx="91440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000" b="1">
                <a:solidFill>
                  <a:srgbClr val="0F1218"/>
                </a:solidFill>
                <a:latin typeface="Calibri"/>
              </a:defRPr>
            </a:pPr>
            <a:r>
              <a:t>ГОРОДА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18872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>
                <a:solidFill>
                  <a:srgbClr val="5B6573"/>
                </a:solidFill>
                <a:latin typeface="Calibri"/>
              </a:defRPr>
            </a:pPr>
            <a:r>
              <a:t>Мегаполисы Казахстана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731520" y="2011680"/>
            <a:ext cx="3383280" cy="4114800"/>
          </a:xfrm>
          <a:prstGeom prst="round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731520" y="2011680"/>
            <a:ext cx="3383280" cy="109728"/>
          </a:xfrm>
          <a:prstGeom prst="rect">
            <a:avLst/>
          </a:prstGeom>
          <a:solidFill>
            <a:srgbClr val="00E5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97280" y="2468880"/>
            <a:ext cx="2743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>
                <a:solidFill>
                  <a:srgbClr val="0F1218"/>
                </a:solidFill>
                <a:latin typeface="Calibri"/>
              </a:defRPr>
            </a:pPr>
            <a:r>
              <a:t>АСТАНА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" y="3200400"/>
            <a:ext cx="27432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5B6573"/>
                </a:solidFill>
                <a:latin typeface="Calibri"/>
              </a:defRPr>
            </a:pPr>
            <a:r>
              <a:t>Столица с 1997 г.</a:t>
            </a:r>
            <a:br/>
            <a:r>
              <a:t>Байтерек, Хан-Шатыр,</a:t>
            </a:r>
            <a:br/>
            <a:r>
              <a:t>фонтаны «Танкіри»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480559" y="2011680"/>
            <a:ext cx="3383280" cy="4114800"/>
          </a:xfrm>
          <a:prstGeom prst="round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4480559" y="2011680"/>
            <a:ext cx="3383280" cy="109728"/>
          </a:xfrm>
          <a:prstGeom prst="rect">
            <a:avLst/>
          </a:prstGeom>
          <a:solidFill>
            <a:srgbClr val="E8B7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4846319" y="2468880"/>
            <a:ext cx="2743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>
                <a:solidFill>
                  <a:srgbClr val="0F1218"/>
                </a:solidFill>
                <a:latin typeface="Calibri"/>
              </a:defRPr>
            </a:pPr>
            <a:r>
              <a:t>АЛМАТЫ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46319" y="3200400"/>
            <a:ext cx="27432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5B6573"/>
                </a:solidFill>
                <a:latin typeface="Calibri"/>
              </a:defRPr>
            </a:pPr>
            <a:r>
              <a:t>Бывшая столица</a:t>
            </a:r>
            <a:br/>
            <a:r>
              <a:t>Горы, Медеу, Шымбулак,</a:t>
            </a:r>
            <a:br/>
            <a:r>
              <a:t>алматинские яблоки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8229600" y="2011680"/>
            <a:ext cx="3383280" cy="4114800"/>
          </a:xfrm>
          <a:prstGeom prst="roundRect">
            <a:avLst/>
          </a:prstGeom>
          <a:solidFill>
            <a:srgbClr val="F5F7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8229600" y="2011680"/>
            <a:ext cx="3383280" cy="109728"/>
          </a:xfrm>
          <a:prstGeom prst="rect">
            <a:avLst/>
          </a:prstGeom>
          <a:solidFill>
            <a:srgbClr val="2A9D8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595360" y="2468880"/>
            <a:ext cx="2743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800" b="1">
                <a:solidFill>
                  <a:srgbClr val="0F1218"/>
                </a:solidFill>
                <a:latin typeface="Calibri"/>
              </a:defRPr>
            </a:pPr>
            <a:r>
              <a:t>ШЫМКЕНТ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595360" y="3200400"/>
            <a:ext cx="274320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5B6573"/>
                </a:solidFill>
                <a:latin typeface="Calibri"/>
              </a:defRPr>
            </a:pPr>
            <a:r>
              <a:t>Третий город</a:t>
            </a:r>
            <a:br/>
            <a:r>
              <a:t>Южные ворота,</a:t>
            </a:r>
            <a:br/>
            <a:r>
              <a:t>жаркий климат</a:t>
            </a:r>
          </a:p>
        </p:txBody>
      </p:sp>
    </p:spTree>
  </p:cSld>
  <p:clrMapOvr>
    <a:masterClrMapping/>
  </p:clrMapOvr>
  <p:transition>
    <p:push advClick="1"/>
  </p:transition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DF8E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548640"/>
            <a:ext cx="91440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000" b="1">
                <a:solidFill>
                  <a:srgbClr val="0F1218"/>
                </a:solidFill>
                <a:latin typeface="Calibri"/>
              </a:defRPr>
            </a:pPr>
            <a:r>
              <a:t>КУХНЯ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18872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>
                <a:solidFill>
                  <a:srgbClr val="5B6573"/>
                </a:solidFill>
                <a:latin typeface="Calibri"/>
              </a:defRPr>
            </a:pPr>
            <a:r>
              <a:t>Вкус степи — просто и сытно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731520" y="2011680"/>
            <a:ext cx="5120640" cy="1828800"/>
          </a:xfrm>
          <a:prstGeom prst="roundRect">
            <a:avLst/>
          </a:prstGeom>
          <a:solidFill>
            <a:srgbClr val="FFFFFF"/>
          </a:solidFill>
          <a:ln w="25400">
            <a:solidFill>
              <a:srgbClr val="E8B73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005840" y="2148840"/>
            <a:ext cx="914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800" b="0">
                <a:solidFill>
                  <a:srgbClr val="0F1218"/>
                </a:solidFill>
                <a:latin typeface="Calibri"/>
              </a:defRPr>
            </a:pPr>
            <a:r>
              <a:t>🥟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20240" y="2194560"/>
            <a:ext cx="3200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0F1218"/>
                </a:solidFill>
                <a:latin typeface="Calibri"/>
              </a:defRPr>
            </a:pPr>
            <a:r>
              <a:t>Бешбармак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20240" y="2743200"/>
            <a:ext cx="347472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Главное блюдо — мясо с лапшой.</a:t>
            </a:r>
            <a:br/>
            <a:r>
              <a:t>«Пять пальцев» — едят руками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400800" y="2011680"/>
            <a:ext cx="5120640" cy="1828800"/>
          </a:xfrm>
          <a:prstGeom prst="roundRect">
            <a:avLst/>
          </a:prstGeom>
          <a:solidFill>
            <a:srgbClr val="FFFFFF"/>
          </a:solidFill>
          <a:ln w="25400">
            <a:solidFill>
              <a:srgbClr val="E8B73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675120" y="2148840"/>
            <a:ext cx="914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800" b="0">
                <a:solidFill>
                  <a:srgbClr val="0F1218"/>
                </a:solidFill>
                <a:latin typeface="Calibri"/>
              </a:defRPr>
            </a:pPr>
            <a:r>
              <a:t>🫕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589520" y="2194560"/>
            <a:ext cx="3200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0F1218"/>
                </a:solidFill>
                <a:latin typeface="Calibri"/>
              </a:defRPr>
            </a:pPr>
            <a:r>
              <a:t>Кумыс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589520" y="2743200"/>
            <a:ext cx="347472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Ферментированное кобылье</a:t>
            </a:r>
            <a:br/>
            <a:r>
              <a:t>молоко — тонизирующий напиток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4206240"/>
            <a:ext cx="5120640" cy="1828800"/>
          </a:xfrm>
          <a:prstGeom prst="roundRect">
            <a:avLst/>
          </a:prstGeom>
          <a:solidFill>
            <a:srgbClr val="FFFFFF"/>
          </a:solidFill>
          <a:ln w="25400">
            <a:solidFill>
              <a:srgbClr val="E8B73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005840" y="4343400"/>
            <a:ext cx="914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800" b="0">
                <a:solidFill>
                  <a:srgbClr val="0F1218"/>
                </a:solidFill>
                <a:latin typeface="Calibri"/>
              </a:defRPr>
            </a:pPr>
            <a:r>
              <a:t>🫓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920240" y="4389120"/>
            <a:ext cx="3200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0F1218"/>
                </a:solidFill>
                <a:latin typeface="Calibri"/>
              </a:defRPr>
            </a:pPr>
            <a:r>
              <a:t>Баурсаки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920240" y="4937760"/>
            <a:ext cx="347472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Жареные тестовые шарики</a:t>
            </a:r>
            <a:br/>
            <a:r>
              <a:t>на каждом празднике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400800" y="4206240"/>
            <a:ext cx="5120640" cy="1828800"/>
          </a:xfrm>
          <a:prstGeom prst="roundRect">
            <a:avLst/>
          </a:prstGeom>
          <a:solidFill>
            <a:srgbClr val="FFFFFF"/>
          </a:solidFill>
          <a:ln w="25400">
            <a:solidFill>
              <a:srgbClr val="E8B73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675120" y="4343400"/>
            <a:ext cx="914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800" b="0">
                <a:solidFill>
                  <a:srgbClr val="0F1218"/>
                </a:solidFill>
                <a:latin typeface="Calibri"/>
              </a:defRPr>
            </a:pPr>
            <a:r>
              <a:t>🍵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589520" y="4389120"/>
            <a:ext cx="3200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0F1218"/>
                </a:solidFill>
                <a:latin typeface="Calibri"/>
              </a:defRPr>
            </a:pPr>
            <a:r>
              <a:t>Чай с молоком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589520" y="4937760"/>
            <a:ext cx="347472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С солью — гостям наливают</a:t>
            </a:r>
            <a:br/>
            <a:r>
              <a:t>первым, знак уважения</a:t>
            </a:r>
          </a:p>
        </p:txBody>
      </p:sp>
    </p:spTree>
  </p:cSld>
  <p:clrMapOvr>
    <a:masterClrMapping/>
  </p:clrMapOvr>
  <p:transition>
    <p:wipe dir="d" advClick="1"/>
  </p:transition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548640"/>
            <a:ext cx="91440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4000" b="1">
                <a:solidFill>
                  <a:srgbClr val="0F1218"/>
                </a:solidFill>
                <a:latin typeface="Calibri"/>
              </a:defRPr>
            </a:pPr>
            <a:r>
              <a:t>ИСТОРИЯ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18872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>
                <a:solidFill>
                  <a:srgbClr val="5B6573"/>
                </a:solidFill>
                <a:latin typeface="Calibri"/>
              </a:defRPr>
            </a:pPr>
            <a:r>
              <a:t>От кочевников до космоса</a:t>
            </a:r>
          </a:p>
        </p:txBody>
      </p:sp>
      <p:sp>
        <p:nvSpPr>
          <p:cNvPr id="4" name="Rectangle 3"/>
          <p:cNvSpPr/>
          <p:nvPr/>
        </p:nvSpPr>
        <p:spPr>
          <a:xfrm>
            <a:off x="1463040" y="2011680"/>
            <a:ext cx="54864" cy="4389120"/>
          </a:xfrm>
          <a:prstGeom prst="rect">
            <a:avLst/>
          </a:prstGeom>
          <a:solidFill>
            <a:srgbClr val="00E5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1280160" y="2084832"/>
            <a:ext cx="411480" cy="411480"/>
          </a:xfrm>
          <a:prstGeom prst="ellipse">
            <a:avLst/>
          </a:prstGeom>
          <a:solidFill>
            <a:srgbClr val="00E5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2011680" y="2011680"/>
            <a:ext cx="10972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0F1218"/>
                </a:solidFill>
                <a:latin typeface="Calibri"/>
              </a:defRPr>
            </a:pPr>
            <a:r>
              <a:t>1465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00400" y="2011680"/>
            <a:ext cx="8229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Казахское ханство — Формирование народа и кочевого уклада</a:t>
            </a:r>
          </a:p>
        </p:txBody>
      </p:sp>
      <p:sp>
        <p:nvSpPr>
          <p:cNvPr id="8" name="Oval 7"/>
          <p:cNvSpPr/>
          <p:nvPr/>
        </p:nvSpPr>
        <p:spPr>
          <a:xfrm>
            <a:off x="1280160" y="2816352"/>
            <a:ext cx="411480" cy="411480"/>
          </a:xfrm>
          <a:prstGeom prst="ellipse">
            <a:avLst/>
          </a:prstGeom>
          <a:solidFill>
            <a:srgbClr val="E8B7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2011680" y="2743200"/>
            <a:ext cx="10972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0F1218"/>
                </a:solidFill>
                <a:latin typeface="Calibri"/>
              </a:defRPr>
            </a:pPr>
            <a:r>
              <a:t>XVIII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00400" y="2743200"/>
            <a:ext cx="8229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Российская империя — Присоединение, оседлый образ жизни</a:t>
            </a:r>
          </a:p>
        </p:txBody>
      </p:sp>
      <p:sp>
        <p:nvSpPr>
          <p:cNvPr id="11" name="Oval 10"/>
          <p:cNvSpPr/>
          <p:nvPr/>
        </p:nvSpPr>
        <p:spPr>
          <a:xfrm>
            <a:off x="1280160" y="3547872"/>
            <a:ext cx="411480" cy="411480"/>
          </a:xfrm>
          <a:prstGeom prst="ellipse">
            <a:avLst/>
          </a:prstGeom>
          <a:solidFill>
            <a:srgbClr val="00E5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2011680" y="3474720"/>
            <a:ext cx="10972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0F1218"/>
                </a:solidFill>
                <a:latin typeface="Calibri"/>
              </a:defRPr>
            </a:pPr>
            <a:r>
              <a:t>1955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0" y="3474720"/>
            <a:ext cx="8229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Байконур — Запуск первого космодрома в мире</a:t>
            </a:r>
          </a:p>
        </p:txBody>
      </p:sp>
      <p:sp>
        <p:nvSpPr>
          <p:cNvPr id="14" name="Oval 13"/>
          <p:cNvSpPr/>
          <p:nvPr/>
        </p:nvSpPr>
        <p:spPr>
          <a:xfrm>
            <a:off x="1280160" y="4279392"/>
            <a:ext cx="411480" cy="411480"/>
          </a:xfrm>
          <a:prstGeom prst="ellipse">
            <a:avLst/>
          </a:prstGeom>
          <a:solidFill>
            <a:srgbClr val="E8B7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2011680" y="4206240"/>
            <a:ext cx="10972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0F1218"/>
                </a:solidFill>
                <a:latin typeface="Calibri"/>
              </a:defRPr>
            </a:pPr>
            <a:r>
              <a:t>1961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200400" y="4206240"/>
            <a:ext cx="8229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Гагарин — Первый полёт в космос с Байконура</a:t>
            </a:r>
          </a:p>
        </p:txBody>
      </p:sp>
      <p:sp>
        <p:nvSpPr>
          <p:cNvPr id="17" name="Oval 16"/>
          <p:cNvSpPr/>
          <p:nvPr/>
        </p:nvSpPr>
        <p:spPr>
          <a:xfrm>
            <a:off x="1280160" y="5010912"/>
            <a:ext cx="411480" cy="411480"/>
          </a:xfrm>
          <a:prstGeom prst="ellipse">
            <a:avLst/>
          </a:prstGeom>
          <a:solidFill>
            <a:srgbClr val="00E5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2011680" y="4937760"/>
            <a:ext cx="10972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0F1218"/>
                </a:solidFill>
                <a:latin typeface="Calibri"/>
              </a:defRPr>
            </a:pPr>
            <a:r>
              <a:t>1991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200400" y="4937760"/>
            <a:ext cx="8229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Независимость — 16 декабря — последняя республика СССР</a:t>
            </a:r>
          </a:p>
        </p:txBody>
      </p:sp>
      <p:sp>
        <p:nvSpPr>
          <p:cNvPr id="20" name="Oval 19"/>
          <p:cNvSpPr/>
          <p:nvPr/>
        </p:nvSpPr>
        <p:spPr>
          <a:xfrm>
            <a:off x="1280160" y="5742432"/>
            <a:ext cx="411480" cy="411480"/>
          </a:xfrm>
          <a:prstGeom prst="ellipse">
            <a:avLst/>
          </a:prstGeom>
          <a:solidFill>
            <a:srgbClr val="E8B7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2011680" y="5669280"/>
            <a:ext cx="10972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0F1218"/>
                </a:solidFill>
                <a:latin typeface="Calibri"/>
              </a:defRPr>
            </a:pPr>
            <a:r>
              <a:t>1997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200400" y="5669280"/>
            <a:ext cx="8229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5B6573"/>
                </a:solidFill>
                <a:latin typeface="Calibri"/>
              </a:defRPr>
            </a:pPr>
            <a:r>
              <a:t>Новая столица — Перенос столицы в Акмолу (Астану)</a:t>
            </a:r>
          </a:p>
        </p:txBody>
      </p:sp>
    </p:spTree>
  </p:cSld>
  <p:clrMapOvr>
    <a:masterClrMapping/>
  </p:clrMapOvr>
  <p:transition>
    <p:dissolve advClick="1"/>
  </p:transition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41C2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9144000" y="457200"/>
            <a:ext cx="2743200" cy="2743200"/>
          </a:xfrm>
          <a:prstGeom prst="ellipse">
            <a:avLst/>
          </a:prstGeom>
          <a:solidFill>
            <a:srgbClr val="003D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9601200" y="914400"/>
            <a:ext cx="1828800" cy="1828800"/>
          </a:xfrm>
          <a:prstGeom prst="ellipse">
            <a:avLst/>
          </a:prstGeom>
          <a:solidFill>
            <a:srgbClr val="00E5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Oval 3"/>
          <p:cNvSpPr/>
          <p:nvPr/>
        </p:nvSpPr>
        <p:spPr>
          <a:xfrm>
            <a:off x="457200" y="4572000"/>
            <a:ext cx="2286000" cy="2286000"/>
          </a:xfrm>
          <a:prstGeom prst="ellipse">
            <a:avLst/>
          </a:prstGeom>
          <a:solidFill>
            <a:srgbClr val="003D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914400" y="5029200"/>
            <a:ext cx="1371600" cy="1371600"/>
          </a:xfrm>
          <a:prstGeom prst="ellipse">
            <a:avLst/>
          </a:prstGeom>
          <a:solidFill>
            <a:srgbClr val="E8B7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029200" y="914400"/>
            <a:ext cx="22860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8000" b="0">
                <a:solidFill>
                  <a:srgbClr val="FFFFFF"/>
                </a:solidFill>
                <a:latin typeface="Calibri"/>
              </a:defRPr>
            </a:pPr>
            <a:r>
              <a:t>🇰🇿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4400" y="2560320"/>
            <a:ext cx="1033272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800" b="1">
                <a:solidFill>
                  <a:srgbClr val="FFFFFF"/>
                </a:solidFill>
                <a:latin typeface="Calibri"/>
              </a:defRPr>
            </a:pPr>
            <a:r>
              <a:t>СПАСИБО ЗА ВНИМАНИЕ!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28800" y="3840480"/>
            <a:ext cx="850392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5B6573"/>
                </a:solidFill>
                <a:latin typeface="Calibri"/>
              </a:defRPr>
            </a:pPr>
            <a:r>
              <a:t>Казахстан — древние традиции и современные мегаполисы,</a:t>
            </a:r>
            <a:br/>
            <a:r>
              <a:t>бескрайние степи и высокие горы</a:t>
            </a:r>
          </a:p>
        </p:txBody>
      </p:sp>
    </p:spTree>
  </p:cSld>
  <p:clrMapOvr>
    <a:masterClrMapping/>
  </p:clrMapOvr>
  <p:transition>
    <p:zoom advClick="1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