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7"/>
  </p:notesMasterIdLst>
  <p:sldIdLst>
    <p:sldId id="256" r:id="rId2"/>
    <p:sldId id="257" r:id="rId3"/>
    <p:sldId id="258" r:id="rId4"/>
    <p:sldId id="259" r:id="rId5"/>
    <p:sldId id="260" r:id="rId6"/>
  </p:sldIdLst>
  <p:sldSz cx="12188825" cy="6858000"/>
  <p:notesSz cx="6858000" cy="12188825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88" d="100"/>
          <a:sy n="88" d="100"/>
        </p:scale>
        <p:origin x="466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286512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5F9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1828800"/>
            <a:ext cx="1097280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4400" b="1" dirty="0">
                <a:solidFill>
                  <a:srgbClr val="0047AB"/>
                </a:solidFill>
              </a:rPr>
              <a:t>Аналитический обзор деятельности</a:t>
            </a:r>
            <a:endParaRPr lang="en-US" sz="4400" dirty="0"/>
          </a:p>
        </p:txBody>
      </p:sp>
      <p:sp>
        <p:nvSpPr>
          <p:cNvPr id="3" name="Text 1"/>
          <p:cNvSpPr/>
          <p:nvPr/>
        </p:nvSpPr>
        <p:spPr>
          <a:xfrm>
            <a:off x="640080" y="3474720"/>
            <a:ext cx="109728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400" dirty="0">
                <a:solidFill>
                  <a:srgbClr val="5A6B8B"/>
                </a:solidFill>
              </a:rPr>
              <a:t>ОЦО ЮС · 2025–2026</a:t>
            </a:r>
            <a:endParaRPr lang="en-US" sz="2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5F9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457200"/>
            <a:ext cx="109728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600" b="1" dirty="0">
                <a:solidFill>
                  <a:srgbClr val="0047AB"/>
                </a:solidFill>
              </a:rPr>
              <a:t>Статистика по приказам</a:t>
            </a:r>
            <a:endParaRPr lang="en-US" sz="3600" dirty="0"/>
          </a:p>
        </p:txBody>
      </p:sp>
      <p:sp>
        <p:nvSpPr>
          <p:cNvPr id="3" name="Text 1"/>
          <p:cNvSpPr/>
          <p:nvPr/>
        </p:nvSpPr>
        <p:spPr>
          <a:xfrm>
            <a:off x="640080" y="1828800"/>
            <a:ext cx="338328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4200" b="1" dirty="0">
                <a:solidFill>
                  <a:srgbClr val="0066CC"/>
                </a:solidFill>
              </a:rPr>
              <a:t>4910</a:t>
            </a:r>
            <a:endParaRPr lang="en-US" sz="4200" dirty="0"/>
          </a:p>
        </p:txBody>
      </p:sp>
      <p:sp>
        <p:nvSpPr>
          <p:cNvPr id="4" name="Text 2"/>
          <p:cNvSpPr/>
          <p:nvPr/>
        </p:nvSpPr>
        <p:spPr>
          <a:xfrm>
            <a:off x="640080" y="2926080"/>
            <a:ext cx="338328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5A6B8B"/>
                </a:solidFill>
              </a:rPr>
              <a:t>приказов поступило на согласование за весь 2025 год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4297680" y="1828800"/>
            <a:ext cx="338328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4200" b="1" dirty="0">
                <a:solidFill>
                  <a:srgbClr val="0066CC"/>
                </a:solidFill>
              </a:rPr>
              <a:t>409</a:t>
            </a:r>
            <a:endParaRPr lang="en-US" sz="4200" dirty="0"/>
          </a:p>
        </p:txBody>
      </p:sp>
      <p:sp>
        <p:nvSpPr>
          <p:cNvPr id="6" name="Text 4"/>
          <p:cNvSpPr/>
          <p:nvPr/>
        </p:nvSpPr>
        <p:spPr>
          <a:xfrm>
            <a:off x="4297680" y="2926080"/>
            <a:ext cx="338328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5A6B8B"/>
                </a:solidFill>
              </a:rPr>
              <a:t>средняя нагрузка в месяц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7955280" y="1828800"/>
            <a:ext cx="338328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4200" b="1" dirty="0">
                <a:solidFill>
                  <a:srgbClr val="0066CC"/>
                </a:solidFill>
              </a:rPr>
              <a:t>37</a:t>
            </a:r>
            <a:endParaRPr lang="en-US" sz="4200" dirty="0"/>
          </a:p>
        </p:txBody>
      </p:sp>
      <p:sp>
        <p:nvSpPr>
          <p:cNvPr id="8" name="Text 6"/>
          <p:cNvSpPr/>
          <p:nvPr/>
        </p:nvSpPr>
        <p:spPr>
          <a:xfrm>
            <a:off x="7955280" y="2926080"/>
            <a:ext cx="338328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5A6B8B"/>
                </a:solidFill>
              </a:rPr>
              <a:t>документов на 1 работника в месяц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640080" y="5029200"/>
            <a:ext cx="109728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5A6B8B"/>
                </a:solidFill>
              </a:rPr>
              <a:t>Рост на 6 приказов (+0,2%) при сравнении сопоставимых периодов (8 месяцев)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5F9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457200"/>
            <a:ext cx="109728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600" b="1" dirty="0">
                <a:solidFill>
                  <a:srgbClr val="0047AB"/>
                </a:solidFill>
              </a:rPr>
              <a:t>Штатная численность и нагрузка</a:t>
            </a:r>
            <a:endParaRPr lang="en-US" sz="3600" dirty="0"/>
          </a:p>
        </p:txBody>
      </p:sp>
      <p:sp>
        <p:nvSpPr>
          <p:cNvPr id="3" name="Text 1"/>
          <p:cNvSpPr/>
          <p:nvPr/>
        </p:nvSpPr>
        <p:spPr>
          <a:xfrm>
            <a:off x="640080" y="1828800"/>
            <a:ext cx="246888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4200" b="1" dirty="0">
                <a:solidFill>
                  <a:srgbClr val="0066CC"/>
                </a:solidFill>
              </a:rPr>
              <a:t>50</a:t>
            </a:r>
            <a:endParaRPr lang="en-US" sz="4200" dirty="0"/>
          </a:p>
        </p:txBody>
      </p:sp>
      <p:sp>
        <p:nvSpPr>
          <p:cNvPr id="4" name="Text 2"/>
          <p:cNvSpPr/>
          <p:nvPr/>
        </p:nvSpPr>
        <p:spPr>
          <a:xfrm>
            <a:off x="640080" y="2926080"/>
            <a:ext cx="246888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5A6B8B"/>
                </a:solidFill>
              </a:rPr>
              <a:t>штатных работников (32 — фронт-офис)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3383280" y="1828800"/>
            <a:ext cx="246888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4200" b="1" dirty="0">
                <a:solidFill>
                  <a:srgbClr val="0066CC"/>
                </a:solidFill>
              </a:rPr>
              <a:t>&gt;5 000</a:t>
            </a:r>
            <a:endParaRPr lang="en-US" sz="4200" dirty="0"/>
          </a:p>
        </p:txBody>
      </p:sp>
      <p:sp>
        <p:nvSpPr>
          <p:cNvPr id="6" name="Text 4"/>
          <p:cNvSpPr/>
          <p:nvPr/>
        </p:nvSpPr>
        <p:spPr>
          <a:xfrm>
            <a:off x="3383280" y="2926080"/>
            <a:ext cx="246888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5A6B8B"/>
                </a:solidFill>
              </a:rPr>
              <a:t>документов поступило на согласование за 2025 год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6126480" y="1828800"/>
            <a:ext cx="246888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4200" b="1" dirty="0">
                <a:solidFill>
                  <a:srgbClr val="0066CC"/>
                </a:solidFill>
              </a:rPr>
              <a:t>409</a:t>
            </a:r>
            <a:endParaRPr lang="en-US" sz="4200" dirty="0"/>
          </a:p>
        </p:txBody>
      </p:sp>
      <p:sp>
        <p:nvSpPr>
          <p:cNvPr id="8" name="Text 6"/>
          <p:cNvSpPr/>
          <p:nvPr/>
        </p:nvSpPr>
        <p:spPr>
          <a:xfrm>
            <a:off x="6126480" y="2926080"/>
            <a:ext cx="246888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5A6B8B"/>
                </a:solidFill>
              </a:rPr>
              <a:t>документов в среднем в месяц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8869680" y="1828800"/>
            <a:ext cx="246888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4200" b="1" dirty="0">
                <a:solidFill>
                  <a:srgbClr val="0066CC"/>
                </a:solidFill>
              </a:rPr>
              <a:t>37</a:t>
            </a:r>
            <a:endParaRPr lang="en-US" sz="4200" dirty="0"/>
          </a:p>
        </p:txBody>
      </p:sp>
      <p:sp>
        <p:nvSpPr>
          <p:cNvPr id="10" name="Text 8"/>
          <p:cNvSpPr/>
          <p:nvPr/>
        </p:nvSpPr>
        <p:spPr>
          <a:xfrm>
            <a:off x="8869680" y="2926080"/>
            <a:ext cx="246888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5A6B8B"/>
                </a:solidFill>
              </a:rPr>
              <a:t>документов в месяц на одного работника</a:t>
            </a:r>
            <a:endParaRPr lang="en-US" sz="1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5F9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457200"/>
            <a:ext cx="109728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600" b="1" dirty="0">
                <a:solidFill>
                  <a:srgbClr val="0047AB"/>
                </a:solidFill>
              </a:rPr>
              <a:t>Проводимая работа по автоматизации</a:t>
            </a:r>
            <a:endParaRPr lang="en-US" sz="3600" dirty="0"/>
          </a:p>
        </p:txBody>
      </p:sp>
      <p:sp>
        <p:nvSpPr>
          <p:cNvPr id="3" name="Text 1"/>
          <p:cNvSpPr/>
          <p:nvPr/>
        </p:nvSpPr>
        <p:spPr>
          <a:xfrm>
            <a:off x="822960" y="1706880"/>
            <a:ext cx="10515600" cy="43891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lnSpc>
                <a:spcPct val="150000"/>
              </a:lnSpc>
              <a:buSzPct val="100000"/>
              <a:buChar char="•"/>
            </a:pPr>
            <a:r>
              <a:rPr lang="en-US" sz="1800" dirty="0">
                <a:solidFill>
                  <a:srgbClr val="1A1A1A"/>
                </a:solidFill>
              </a:rPr>
              <a:t>Распоряжение № 162 от 23.07.2025 — Внедрение ИИ-агентов в процессы ОЦО ЮС</a:t>
            </a:r>
            <a:endParaRPr lang="en-US" sz="1800" dirty="0"/>
          </a:p>
          <a:p>
            <a:pPr marL="342900" indent="-342900">
              <a:lnSpc>
                <a:spcPct val="150000"/>
              </a:lnSpc>
              <a:buSzPct val="100000"/>
              <a:buChar char="•"/>
            </a:pPr>
            <a:r>
              <a:rPr lang="en-US" sz="1800" dirty="0" err="1" smtClean="0">
                <a:solidFill>
                  <a:srgbClr val="1A1A1A"/>
                </a:solidFill>
              </a:rPr>
              <a:t>Анализ</a:t>
            </a:r>
            <a:r>
              <a:rPr lang="en-US" sz="1800" dirty="0" smtClean="0">
                <a:solidFill>
                  <a:srgbClr val="1A1A1A"/>
                </a:solidFill>
              </a:rPr>
              <a:t> </a:t>
            </a:r>
            <a:r>
              <a:rPr lang="en-US" sz="1800" dirty="0" err="1" smtClean="0">
                <a:solidFill>
                  <a:srgbClr val="1A1A1A"/>
                </a:solidFill>
              </a:rPr>
              <a:t>юридических</a:t>
            </a:r>
            <a:r>
              <a:rPr lang="en-US" sz="1800" dirty="0" smtClean="0">
                <a:solidFill>
                  <a:srgbClr val="1A1A1A"/>
                </a:solidFill>
              </a:rPr>
              <a:t> </a:t>
            </a:r>
            <a:r>
              <a:rPr lang="en-US" sz="1800" dirty="0" err="1" smtClean="0">
                <a:solidFill>
                  <a:srgbClr val="1A1A1A"/>
                </a:solidFill>
              </a:rPr>
              <a:t>процессов</a:t>
            </a:r>
            <a:r>
              <a:rPr lang="en-US" sz="1800" dirty="0" smtClean="0">
                <a:solidFill>
                  <a:srgbClr val="1A1A1A"/>
                </a:solidFill>
              </a:rPr>
              <a:t> </a:t>
            </a:r>
            <a:r>
              <a:rPr lang="en-US" sz="1800" dirty="0" err="1" smtClean="0">
                <a:solidFill>
                  <a:srgbClr val="1A1A1A"/>
                </a:solidFill>
              </a:rPr>
              <a:t>для</a:t>
            </a:r>
            <a:r>
              <a:rPr lang="en-US" sz="1800" dirty="0" smtClean="0">
                <a:solidFill>
                  <a:srgbClr val="1A1A1A"/>
                </a:solidFill>
              </a:rPr>
              <a:t> </a:t>
            </a:r>
            <a:r>
              <a:rPr lang="en-US" sz="1800" dirty="0" err="1" smtClean="0">
                <a:solidFill>
                  <a:srgbClr val="1A1A1A"/>
                </a:solidFill>
              </a:rPr>
              <a:t>автоматизации</a:t>
            </a:r>
            <a:r>
              <a:rPr lang="en-US" sz="1800" dirty="0" smtClean="0">
                <a:solidFill>
                  <a:srgbClr val="1A1A1A"/>
                </a:solidFill>
              </a:rPr>
              <a:t> с </a:t>
            </a:r>
            <a:r>
              <a:rPr lang="en-US" sz="1800" dirty="0" err="1" smtClean="0">
                <a:solidFill>
                  <a:srgbClr val="1A1A1A"/>
                </a:solidFill>
              </a:rPr>
              <a:t>использованием</a:t>
            </a:r>
            <a:r>
              <a:rPr lang="en-US" sz="1800" dirty="0" smtClean="0">
                <a:solidFill>
                  <a:srgbClr val="1A1A1A"/>
                </a:solidFill>
              </a:rPr>
              <a:t> ИИ</a:t>
            </a:r>
            <a:endParaRPr lang="en-US" sz="1800" dirty="0" smtClean="0"/>
          </a:p>
          <a:p>
            <a:pPr marL="342900" indent="-342900">
              <a:lnSpc>
                <a:spcPct val="150000"/>
              </a:lnSpc>
              <a:buSzPct val="100000"/>
              <a:buChar char="•"/>
            </a:pPr>
            <a:r>
              <a:rPr lang="en-US" sz="1800" dirty="0" err="1" smtClean="0">
                <a:solidFill>
                  <a:srgbClr val="1A1A1A"/>
                </a:solidFill>
              </a:rPr>
              <a:t>Автоматическое</a:t>
            </a:r>
            <a:r>
              <a:rPr lang="en-US" sz="1800" dirty="0" smtClean="0">
                <a:solidFill>
                  <a:srgbClr val="1A1A1A"/>
                </a:solidFill>
              </a:rPr>
              <a:t> </a:t>
            </a:r>
            <a:r>
              <a:rPr lang="en-US" sz="1800" dirty="0">
                <a:solidFill>
                  <a:srgbClr val="1A1A1A"/>
                </a:solidFill>
              </a:rPr>
              <a:t>распределение заявок между юристами в KT Docs</a:t>
            </a:r>
            <a:endParaRPr lang="en-US" sz="1800" dirty="0"/>
          </a:p>
          <a:p>
            <a:pPr marL="342900" indent="-342900">
              <a:lnSpc>
                <a:spcPct val="150000"/>
              </a:lnSpc>
              <a:buSzPct val="100000"/>
              <a:buChar char="•"/>
            </a:pPr>
            <a:r>
              <a:rPr lang="en-US" sz="1800" dirty="0">
                <a:solidFill>
                  <a:srgbClr val="1A1A1A"/>
                </a:solidFill>
              </a:rPr>
              <a:t>Исключение дублирования проектов договоров NDA</a:t>
            </a:r>
            <a:endParaRPr lang="en-US" sz="1800" dirty="0"/>
          </a:p>
          <a:p>
            <a:pPr marL="342900" indent="-342900">
              <a:lnSpc>
                <a:spcPct val="150000"/>
              </a:lnSpc>
              <a:buSzPct val="100000"/>
              <a:buChar char="•"/>
            </a:pPr>
            <a:r>
              <a:rPr lang="en-US" sz="1800" dirty="0">
                <a:solidFill>
                  <a:srgbClr val="1A1A1A"/>
                </a:solidFill>
              </a:rPr>
              <a:t>Развитие цифровых решений: поэтапное замещение Lotus Notes. С начала следующего года будет работать новая платформа ОЦО ЮС</a:t>
            </a:r>
            <a:endParaRPr lang="en-US" sz="1800" dirty="0"/>
          </a:p>
          <a:p>
            <a:pPr marL="342900" indent="-342900">
              <a:lnSpc>
                <a:spcPct val="150000"/>
              </a:lnSpc>
              <a:buSzPct val="100000"/>
              <a:buChar char="•"/>
            </a:pPr>
            <a:r>
              <a:rPr lang="en-US" sz="1800" dirty="0">
                <a:solidFill>
                  <a:srgbClr val="1A1A1A"/>
                </a:solidFill>
              </a:rPr>
              <a:t>Разработка функционала собственными силами ДОЭ с интеграцией ИИ-агентов</a:t>
            </a:r>
            <a:endParaRPr lang="en-US" sz="1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5F9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457200"/>
            <a:ext cx="109728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600" b="1" dirty="0">
                <a:solidFill>
                  <a:srgbClr val="0047AB"/>
                </a:solidFill>
              </a:rPr>
              <a:t>Выводы и предложения</a:t>
            </a:r>
            <a:endParaRPr lang="en-US" sz="3600" dirty="0"/>
          </a:p>
        </p:txBody>
      </p:sp>
      <p:sp>
        <p:nvSpPr>
          <p:cNvPr id="3" name="Text 1"/>
          <p:cNvSpPr/>
          <p:nvPr/>
        </p:nvSpPr>
        <p:spPr>
          <a:xfrm>
            <a:off x="822960" y="1645920"/>
            <a:ext cx="10515600" cy="43891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lnSpc>
                <a:spcPct val="150000"/>
              </a:lnSpc>
              <a:buSzPct val="100000"/>
              <a:buChar char="•"/>
            </a:pPr>
            <a:r>
              <a:rPr lang="en-US" sz="1800" dirty="0">
                <a:solidFill>
                  <a:srgbClr val="1A1A1A"/>
                </a:solidFill>
              </a:rPr>
              <a:t>В расчёт не включены трудозатраты на совещания, срочные поручения, судебные споры</a:t>
            </a:r>
            <a:endParaRPr lang="en-US" sz="1800" dirty="0"/>
          </a:p>
          <a:p>
            <a:pPr marL="342900" indent="-342900">
              <a:lnSpc>
                <a:spcPct val="150000"/>
              </a:lnSpc>
              <a:buSzPct val="100000"/>
              <a:buChar char="•"/>
            </a:pPr>
            <a:r>
              <a:rPr lang="en-US" sz="1800" dirty="0">
                <a:solidFill>
                  <a:srgbClr val="1A1A1A"/>
                </a:solidFill>
              </a:rPr>
              <a:t>Работники фронт-офисов задействованы в согласовании распорядительных документов</a:t>
            </a:r>
            <a:endParaRPr lang="en-US" sz="1800" dirty="0"/>
          </a:p>
          <a:p>
            <a:pPr marL="342900" indent="-342900">
              <a:lnSpc>
                <a:spcPct val="150000"/>
              </a:lnSpc>
              <a:buSzPct val="100000"/>
              <a:buChar char="•"/>
            </a:pPr>
            <a:r>
              <a:rPr lang="en-US" sz="1800" dirty="0">
                <a:solidFill>
                  <a:srgbClr val="1A1A1A"/>
                </a:solidFill>
              </a:rPr>
              <a:t>Проводится работа по внедрению ИИ-инструментов и автоматизации бизнес-процессов</a:t>
            </a:r>
            <a:endParaRPr lang="en-US" sz="1800" dirty="0"/>
          </a:p>
          <a:p>
            <a:pPr marL="342900" indent="-342900">
              <a:lnSpc>
                <a:spcPct val="150000"/>
              </a:lnSpc>
              <a:buSzPct val="100000"/>
              <a:buChar char="•"/>
            </a:pPr>
            <a:r>
              <a:rPr lang="en-US" sz="1800" dirty="0">
                <a:solidFill>
                  <a:srgbClr val="1A1A1A"/>
                </a:solidFill>
              </a:rPr>
              <a:t>Необходима оценка влияния автоматизации на снижение трудозатрат</a:t>
            </a:r>
            <a:endParaRPr lang="en-US" sz="1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188</Words>
  <Application>Microsoft Office PowerPoint</Application>
  <PresentationFormat>Произвольный</PresentationFormat>
  <Paragraphs>36</Paragraphs>
  <Slides>5</Slides>
  <Notes>5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Ержанова Бекзат</cp:lastModifiedBy>
  <cp:revision>2</cp:revision>
  <dcterms:created xsi:type="dcterms:W3CDTF">2026-09-16T11:21:45Z</dcterms:created>
  <dcterms:modified xsi:type="dcterms:W3CDTF">2026-09-16T11:23:04Z</dcterms:modified>
</cp:coreProperties>
</file>