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047AB"/>
                </a:solidFill>
              </a:rPr>
              <a:t>Аналитический обзор деятельности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5A6B8B"/>
                </a:solidFill>
              </a:rPr>
              <a:t>ОЦО ЮС · 2025–2026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Статистика </a:t>
            </a:r>
            <a:r>
              <a:rPr lang="en-US" sz="3600" b="1" dirty="0" err="1">
                <a:solidFill>
                  <a:srgbClr val="0047AB"/>
                </a:solidFill>
              </a:rPr>
              <a:t>по</a:t>
            </a:r>
            <a:r>
              <a:rPr lang="en-US" sz="3600" b="1" dirty="0">
                <a:solidFill>
                  <a:srgbClr val="0047AB"/>
                </a:solidFill>
              </a:rPr>
              <a:t> </a:t>
            </a:r>
            <a:r>
              <a:rPr lang="en-US" sz="3600" b="1" dirty="0" err="1" smtClean="0">
                <a:solidFill>
                  <a:srgbClr val="0047AB"/>
                </a:solidFill>
              </a:rPr>
              <a:t>приказам</a:t>
            </a:r>
            <a:r>
              <a:rPr lang="ru-RU" sz="3600" b="1" dirty="0" smtClean="0">
                <a:solidFill>
                  <a:srgbClr val="0047AB"/>
                </a:solidFill>
              </a:rPr>
              <a:t> 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4910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приказов поступило на согласование за весь </a:t>
            </a:r>
            <a:r>
              <a:rPr lang="en-US" sz="1600" b="1" dirty="0">
                <a:solidFill>
                  <a:srgbClr val="5A6B8B"/>
                </a:solidFill>
              </a:rPr>
              <a:t>2025 год</a:t>
            </a:r>
            <a:endParaRPr lang="en-US" sz="1600" b="1" dirty="0"/>
          </a:p>
        </p:txBody>
      </p:sp>
      <p:sp>
        <p:nvSpPr>
          <p:cNvPr id="5" name="Text 3"/>
          <p:cNvSpPr/>
          <p:nvPr/>
        </p:nvSpPr>
        <p:spPr>
          <a:xfrm>
            <a:off x="42976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2976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средняя нагрузка в месяц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552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79552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на 1 работника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4297681"/>
            <a:ext cx="10972800" cy="17025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За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8 месяцев 2026 года для подготовки разъяснений правового характера по запросам структурных подразделений поступило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всего </a:t>
            </a:r>
            <a:r>
              <a:rPr lang="ru-RU" sz="1600" b="1" dirty="0" smtClean="0">
                <a:solidFill>
                  <a:schemeClr val="accent1"/>
                </a:solidFill>
              </a:rPr>
              <a:t>2 </a:t>
            </a:r>
            <a:r>
              <a:rPr lang="ru-RU" sz="1600" b="1" dirty="0">
                <a:solidFill>
                  <a:schemeClr val="accent1"/>
                </a:solidFill>
              </a:rPr>
              <a:t>901 </a:t>
            </a:r>
            <a:r>
              <a:rPr lang="ru-RU" sz="1600" b="1" dirty="0" smtClean="0">
                <a:solidFill>
                  <a:schemeClr val="accent1"/>
                </a:solidFill>
              </a:rPr>
              <a:t>приказов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За 8 месяцев 2025 года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ru-RU" sz="1600" b="1" dirty="0" smtClean="0">
                <a:solidFill>
                  <a:schemeClr val="accent1"/>
                </a:solidFill>
              </a:rPr>
              <a:t>2 </a:t>
            </a:r>
            <a:r>
              <a:rPr lang="ru-RU" sz="1600" b="1" dirty="0" smtClean="0">
                <a:solidFill>
                  <a:schemeClr val="accent1"/>
                </a:solidFill>
              </a:rPr>
              <a:t>895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</a:rPr>
              <a:t>Рост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</a:rPr>
              <a:t>на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6 приказов (+0,2%) при сравнении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сопоставимых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</a:rPr>
              <a:t>периодов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Штатная численность и нагрузка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50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штатных работников (32 — фронт-офис)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3832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&gt;5 000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33832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поступило на согласование за 2025 год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264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1264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среднем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696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88696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месяц на одного работника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Проводимая работа по автоматизации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706880"/>
            <a:ext cx="10515600" cy="3596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Распоряжение № 162 от 23.07.2025 — Внедрение ИИ-агентов в процессы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Анализ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юридических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процессов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для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автоматизации</a:t>
            </a:r>
            <a:r>
              <a:rPr lang="en-US" sz="1800" dirty="0" smtClean="0">
                <a:solidFill>
                  <a:srgbClr val="1A1A1A"/>
                </a:solidFill>
              </a:rPr>
              <a:t> с </a:t>
            </a:r>
            <a:r>
              <a:rPr lang="en-US" sz="1800" dirty="0" err="1" smtClean="0">
                <a:solidFill>
                  <a:srgbClr val="1A1A1A"/>
                </a:solidFill>
              </a:rPr>
              <a:t>использованием</a:t>
            </a:r>
            <a:r>
              <a:rPr lang="en-US" sz="1800" dirty="0" smtClean="0">
                <a:solidFill>
                  <a:srgbClr val="1A1A1A"/>
                </a:solidFill>
              </a:rPr>
              <a:t> ИИ</a:t>
            </a:r>
            <a:endParaRPr lang="en-US" sz="1800" dirty="0" smtClean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Автоматическое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>
                <a:solidFill>
                  <a:srgbClr val="1A1A1A"/>
                </a:solidFill>
              </a:rPr>
              <a:t>распределение заявок между юристами в KT Docs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Исключение дублирования проектов договоров NDA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Развитие цифровых решений: поэтапное замещение Lotus Notes. С начала следующего года будет работать новая платформа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Разработка функционала собственными силами ДОЭ с интеграцией ИИ-агентов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Выводы и предложения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645920"/>
            <a:ext cx="10515600" cy="25516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В расчёт не включены трудозатраты на совещания, срочные поручения, судебные споры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Работники фронт-офисов задействованы в согласовании распорядительных документов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Проводится работа по внедрению ИИ-инструментов и автоматизации бизнес-процессов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Необходима оценка влияния автоматизации на снижение трудозатрат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215</Words>
  <Application>Microsoft Office PowerPoint</Application>
  <PresentationFormat>Произвольный</PresentationFormat>
  <Paragraphs>39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Ержанова Бекзат</cp:lastModifiedBy>
  <cp:revision>4</cp:revision>
  <dcterms:created xsi:type="dcterms:W3CDTF">2026-09-16T11:21:45Z</dcterms:created>
  <dcterms:modified xsi:type="dcterms:W3CDTF">2026-09-17T10:17:22Z</dcterms:modified>
</cp:coreProperties>
</file>